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8" r:id="rId1"/>
  </p:sldMasterIdLst>
  <p:sldIdLst>
    <p:sldId id="256" r:id="rId2"/>
    <p:sldId id="257" r:id="rId3"/>
    <p:sldId id="258" r:id="rId4"/>
    <p:sldId id="261" r:id="rId5"/>
    <p:sldId id="259" r:id="rId6"/>
    <p:sldId id="260" r:id="rId7"/>
    <p:sldId id="262" r:id="rId8"/>
    <p:sldId id="263" r:id="rId9"/>
    <p:sldId id="264" r:id="rId10"/>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9003" autoAdjust="0"/>
    <p:restoredTop sz="94660"/>
  </p:normalViewPr>
  <p:slideViewPr>
    <p:cSldViewPr snapToGrid="0">
      <p:cViewPr>
        <p:scale>
          <a:sx n="70" d="100"/>
          <a:sy n="70" d="100"/>
        </p:scale>
        <p:origin x="-96" y="99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EFE485-FA52-F945-A539-118BD20ED244}"/>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p>
        </p:txBody>
      </p:sp>
      <p:sp>
        <p:nvSpPr>
          <p:cNvPr id="3" name="Subtítulo 2">
            <a:extLst>
              <a:ext uri="{FF2B5EF4-FFF2-40B4-BE49-F238E27FC236}">
                <a16:creationId xmlns:a16="http://schemas.microsoft.com/office/drawing/2014/main" id="{F8846BB3-5195-8C4B-ADD2-E1B3DB32AA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p>
        </p:txBody>
      </p:sp>
      <p:sp>
        <p:nvSpPr>
          <p:cNvPr id="4" name="Marcador de fecha 3">
            <a:extLst>
              <a:ext uri="{FF2B5EF4-FFF2-40B4-BE49-F238E27FC236}">
                <a16:creationId xmlns:a16="http://schemas.microsoft.com/office/drawing/2014/main" id="{CE4EECA5-65D8-2347-8EEF-EBF6BC1772EB}"/>
              </a:ext>
            </a:extLst>
          </p:cNvPr>
          <p:cNvSpPr>
            <a:spLocks noGrp="1"/>
          </p:cNvSpPr>
          <p:nvPr>
            <p:ph type="dt" sz="half" idx="10"/>
          </p:nvPr>
        </p:nvSpPr>
        <p:spPr/>
        <p:txBody>
          <a:bodyPr/>
          <a:lstStyle/>
          <a:p>
            <a:fld id="{96DFF08F-DC6B-4601-B491-B0F83F6DD2DA}" type="datetimeFigureOut">
              <a:rPr lang="en-US" smtClean="0"/>
              <a:pPr/>
              <a:t>3/2/2020</a:t>
            </a:fld>
            <a:endParaRPr lang="en-US" dirty="0"/>
          </a:p>
        </p:txBody>
      </p:sp>
      <p:sp>
        <p:nvSpPr>
          <p:cNvPr id="5" name="Marcador de pie de página 4">
            <a:extLst>
              <a:ext uri="{FF2B5EF4-FFF2-40B4-BE49-F238E27FC236}">
                <a16:creationId xmlns:a16="http://schemas.microsoft.com/office/drawing/2014/main" id="{B6474AF1-6CD5-5642-A9B1-6B07AD277B38}"/>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F5565758-4061-434D-83D9-3D61E3D43302}"/>
              </a:ext>
            </a:extLst>
          </p:cNvPr>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1594661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9B75F-351C-F041-AA29-62621AA8FA1B}"/>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DA980086-F425-2049-ACDA-73FD915ABBE1}"/>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A377CC16-0ECB-3744-8DCE-B69CC1D5FEF9}"/>
              </a:ext>
            </a:extLst>
          </p:cNvPr>
          <p:cNvSpPr>
            <a:spLocks noGrp="1"/>
          </p:cNvSpPr>
          <p:nvPr>
            <p:ph type="dt" sz="half" idx="10"/>
          </p:nvPr>
        </p:nvSpPr>
        <p:spPr/>
        <p:txBody>
          <a:bodyPr/>
          <a:lstStyle/>
          <a:p>
            <a:fld id="{96DFF08F-DC6B-4601-B491-B0F83F6DD2DA}" type="datetimeFigureOut">
              <a:rPr lang="en-US" smtClean="0"/>
              <a:t>3/2/2020</a:t>
            </a:fld>
            <a:endParaRPr lang="en-US" dirty="0"/>
          </a:p>
        </p:txBody>
      </p:sp>
      <p:sp>
        <p:nvSpPr>
          <p:cNvPr id="5" name="Marcador de pie de página 4">
            <a:extLst>
              <a:ext uri="{FF2B5EF4-FFF2-40B4-BE49-F238E27FC236}">
                <a16:creationId xmlns:a16="http://schemas.microsoft.com/office/drawing/2014/main" id="{2ED3FEDA-41FF-6D4C-ABE7-A57A4D96B2D1}"/>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C83F818F-0E87-FE43-8BB9-28D91B3D4D7D}"/>
              </a:ext>
            </a:extLst>
          </p:cNvPr>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3267429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12B616-40AB-C142-B666-3C5169600341}"/>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C4141C50-C8C8-5A48-9462-970ED34D9C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7E624B81-07CA-6B4B-A906-04BD94F9156E}"/>
              </a:ext>
            </a:extLst>
          </p:cNvPr>
          <p:cNvSpPr>
            <a:spLocks noGrp="1"/>
          </p:cNvSpPr>
          <p:nvPr>
            <p:ph type="dt" sz="half" idx="10"/>
          </p:nvPr>
        </p:nvSpPr>
        <p:spPr/>
        <p:txBody>
          <a:bodyPr/>
          <a:lstStyle/>
          <a:p>
            <a:fld id="{96DFF08F-DC6B-4601-B491-B0F83F6DD2DA}" type="datetimeFigureOut">
              <a:rPr lang="en-US" smtClean="0"/>
              <a:t>3/2/2020</a:t>
            </a:fld>
            <a:endParaRPr lang="en-US" dirty="0"/>
          </a:p>
        </p:txBody>
      </p:sp>
      <p:sp>
        <p:nvSpPr>
          <p:cNvPr id="5" name="Marcador de pie de página 4">
            <a:extLst>
              <a:ext uri="{FF2B5EF4-FFF2-40B4-BE49-F238E27FC236}">
                <a16:creationId xmlns:a16="http://schemas.microsoft.com/office/drawing/2014/main" id="{66D41D08-A611-524E-93EC-E71F62388660}"/>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44D53BF4-DEBD-024E-ADF2-DD859DFD49B4}"/>
              </a:ext>
            </a:extLst>
          </p:cNvPr>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1751327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C3466A-1166-D64E-B8FE-82D3AE90F0F6}"/>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37D33634-0092-5244-AC40-F78D633E346B}"/>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60ADA681-1FFE-1848-BECA-4C9BED2E07BB}"/>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7C0AADE6-BCE6-3547-8ED1-4F9BB5C1A121}"/>
              </a:ext>
            </a:extLst>
          </p:cNvPr>
          <p:cNvSpPr>
            <a:spLocks noGrp="1"/>
          </p:cNvSpPr>
          <p:nvPr>
            <p:ph type="dt" sz="half" idx="10"/>
          </p:nvPr>
        </p:nvSpPr>
        <p:spPr/>
        <p:txBody>
          <a:bodyPr/>
          <a:lstStyle/>
          <a:p>
            <a:fld id="{96DFF08F-DC6B-4601-B491-B0F83F6DD2DA}" type="datetimeFigureOut">
              <a:rPr lang="en-US" smtClean="0"/>
              <a:t>3/2/2020</a:t>
            </a:fld>
            <a:endParaRPr lang="en-US" dirty="0"/>
          </a:p>
        </p:txBody>
      </p:sp>
      <p:sp>
        <p:nvSpPr>
          <p:cNvPr id="6" name="Marcador de pie de página 5">
            <a:extLst>
              <a:ext uri="{FF2B5EF4-FFF2-40B4-BE49-F238E27FC236}">
                <a16:creationId xmlns:a16="http://schemas.microsoft.com/office/drawing/2014/main" id="{2163C7C3-9B0A-9643-8350-5EBBA2B0D0DF}"/>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F3441C30-31A1-A944-ACFF-308C9DD54731}"/>
              </a:ext>
            </a:extLst>
          </p:cNvPr>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290217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9596AB-34A0-394E-8505-EA22E995FB3A}"/>
              </a:ext>
            </a:extLst>
          </p:cNvPr>
          <p:cNvSpPr>
            <a:spLocks noGrp="1"/>
          </p:cNvSpPr>
          <p:nvPr>
            <p:ph type="title"/>
          </p:nvPr>
        </p:nvSpPr>
        <p:spPr>
          <a:xfrm>
            <a:off x="839788" y="365125"/>
            <a:ext cx="10515600" cy="1325563"/>
          </a:xfrm>
        </p:spPr>
        <p:txBody>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0EC46D25-3A55-204F-ADB8-0A1C0EE325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4E647781-AEE7-864F-94B8-2F4F054B1369}"/>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texto 4">
            <a:extLst>
              <a:ext uri="{FF2B5EF4-FFF2-40B4-BE49-F238E27FC236}">
                <a16:creationId xmlns:a16="http://schemas.microsoft.com/office/drawing/2014/main" id="{794725E6-C11D-DE4B-93C3-30188D1161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F65F5FB9-44AE-8C4A-9612-B5067198F86D}"/>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375FF0F4-4C89-EF4B-A7A2-6D679608CF29}"/>
              </a:ext>
            </a:extLst>
          </p:cNvPr>
          <p:cNvSpPr>
            <a:spLocks noGrp="1"/>
          </p:cNvSpPr>
          <p:nvPr>
            <p:ph type="dt" sz="half" idx="10"/>
          </p:nvPr>
        </p:nvSpPr>
        <p:spPr/>
        <p:txBody>
          <a:bodyPr/>
          <a:lstStyle/>
          <a:p>
            <a:fld id="{96DFF08F-DC6B-4601-B491-B0F83F6DD2DA}" type="datetimeFigureOut">
              <a:rPr lang="en-US" smtClean="0"/>
              <a:t>3/2/2020</a:t>
            </a:fld>
            <a:endParaRPr lang="en-US" dirty="0"/>
          </a:p>
        </p:txBody>
      </p:sp>
      <p:sp>
        <p:nvSpPr>
          <p:cNvPr id="8" name="Marcador de pie de página 7">
            <a:extLst>
              <a:ext uri="{FF2B5EF4-FFF2-40B4-BE49-F238E27FC236}">
                <a16:creationId xmlns:a16="http://schemas.microsoft.com/office/drawing/2014/main" id="{CDE53DDC-687A-284A-9C4B-4E4A3086D276}"/>
              </a:ext>
            </a:extLst>
          </p:cNvPr>
          <p:cNvSpPr>
            <a:spLocks noGrp="1"/>
          </p:cNvSpPr>
          <p:nvPr>
            <p:ph type="ftr" sz="quarter" idx="11"/>
          </p:nvPr>
        </p:nvSpPr>
        <p:spPr/>
        <p:txBody>
          <a:bodyPr/>
          <a:lstStyle/>
          <a:p>
            <a:endParaRPr lang="en-US" dirty="0"/>
          </a:p>
        </p:txBody>
      </p:sp>
      <p:sp>
        <p:nvSpPr>
          <p:cNvPr id="9" name="Marcador de número de diapositiva 8">
            <a:extLst>
              <a:ext uri="{FF2B5EF4-FFF2-40B4-BE49-F238E27FC236}">
                <a16:creationId xmlns:a16="http://schemas.microsoft.com/office/drawing/2014/main" id="{7666A9B4-1832-964A-97E4-8C373E7C4276}"/>
              </a:ext>
            </a:extLst>
          </p:cNvPr>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2569126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B26836-9EBD-6349-B02B-4EC48C1AEB17}"/>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E9384FD3-BB74-FC47-819D-624EEB554E2B}"/>
              </a:ext>
            </a:extLst>
          </p:cNvPr>
          <p:cNvSpPr>
            <a:spLocks noGrp="1"/>
          </p:cNvSpPr>
          <p:nvPr>
            <p:ph type="dt" sz="half" idx="10"/>
          </p:nvPr>
        </p:nvSpPr>
        <p:spPr/>
        <p:txBody>
          <a:bodyPr/>
          <a:lstStyle/>
          <a:p>
            <a:fld id="{96DFF08F-DC6B-4601-B491-B0F83F6DD2DA}" type="datetimeFigureOut">
              <a:rPr lang="en-US" smtClean="0"/>
              <a:t>3/2/2020</a:t>
            </a:fld>
            <a:endParaRPr lang="en-US" dirty="0"/>
          </a:p>
        </p:txBody>
      </p:sp>
      <p:sp>
        <p:nvSpPr>
          <p:cNvPr id="4" name="Marcador de pie de página 3">
            <a:extLst>
              <a:ext uri="{FF2B5EF4-FFF2-40B4-BE49-F238E27FC236}">
                <a16:creationId xmlns:a16="http://schemas.microsoft.com/office/drawing/2014/main" id="{B57FBB1D-6E6D-064B-8068-7875B39BBF51}"/>
              </a:ext>
            </a:extLst>
          </p:cNvPr>
          <p:cNvSpPr>
            <a:spLocks noGrp="1"/>
          </p:cNvSpPr>
          <p:nvPr>
            <p:ph type="ftr" sz="quarter" idx="11"/>
          </p:nvPr>
        </p:nvSpPr>
        <p:spPr/>
        <p:txBody>
          <a:bodyPr/>
          <a:lstStyle/>
          <a:p>
            <a:endParaRPr lang="en-US" dirty="0"/>
          </a:p>
        </p:txBody>
      </p:sp>
      <p:sp>
        <p:nvSpPr>
          <p:cNvPr id="5" name="Marcador de número de diapositiva 4">
            <a:extLst>
              <a:ext uri="{FF2B5EF4-FFF2-40B4-BE49-F238E27FC236}">
                <a16:creationId xmlns:a16="http://schemas.microsoft.com/office/drawing/2014/main" id="{657B3943-7C2E-3148-8887-DD596E794609}"/>
              </a:ext>
            </a:extLst>
          </p:cNvPr>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97810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73DE5E3-FA34-1E46-AEEE-5FC1DA823FD0}"/>
              </a:ext>
            </a:extLst>
          </p:cNvPr>
          <p:cNvSpPr>
            <a:spLocks noGrp="1"/>
          </p:cNvSpPr>
          <p:nvPr>
            <p:ph type="dt" sz="half" idx="10"/>
          </p:nvPr>
        </p:nvSpPr>
        <p:spPr/>
        <p:txBody>
          <a:bodyPr/>
          <a:lstStyle/>
          <a:p>
            <a:fld id="{96DFF08F-DC6B-4601-B491-B0F83F6DD2DA}" type="datetimeFigureOut">
              <a:rPr lang="en-US" smtClean="0"/>
              <a:t>3/2/2020</a:t>
            </a:fld>
            <a:endParaRPr lang="en-US" dirty="0"/>
          </a:p>
        </p:txBody>
      </p:sp>
      <p:sp>
        <p:nvSpPr>
          <p:cNvPr id="3" name="Marcador de pie de página 2">
            <a:extLst>
              <a:ext uri="{FF2B5EF4-FFF2-40B4-BE49-F238E27FC236}">
                <a16:creationId xmlns:a16="http://schemas.microsoft.com/office/drawing/2014/main" id="{2E2BC012-862D-B34B-BEC9-67FA1D0C3ECD}"/>
              </a:ext>
            </a:extLst>
          </p:cNvPr>
          <p:cNvSpPr>
            <a:spLocks noGrp="1"/>
          </p:cNvSpPr>
          <p:nvPr>
            <p:ph type="ftr" sz="quarter" idx="11"/>
          </p:nvPr>
        </p:nvSpPr>
        <p:spPr/>
        <p:txBody>
          <a:bodyPr/>
          <a:lstStyle/>
          <a:p>
            <a:endParaRPr lang="en-US" dirty="0"/>
          </a:p>
        </p:txBody>
      </p:sp>
      <p:sp>
        <p:nvSpPr>
          <p:cNvPr id="4" name="Marcador de número de diapositiva 3">
            <a:extLst>
              <a:ext uri="{FF2B5EF4-FFF2-40B4-BE49-F238E27FC236}">
                <a16:creationId xmlns:a16="http://schemas.microsoft.com/office/drawing/2014/main" id="{5903392A-926F-5B4D-9809-1B08ABFC77E2}"/>
              </a:ext>
            </a:extLst>
          </p:cNvPr>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3659762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BD141E-B201-DE42-BECD-5B94B0CFE1A5}"/>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E54DA206-0451-E540-B366-B917EDD4FB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texto 3">
            <a:extLst>
              <a:ext uri="{FF2B5EF4-FFF2-40B4-BE49-F238E27FC236}">
                <a16:creationId xmlns:a16="http://schemas.microsoft.com/office/drawing/2014/main" id="{0F823237-A0D1-DF42-9DC9-ACE3F5DDFA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942486C6-D7CE-8B44-A434-807FE360EF24}"/>
              </a:ext>
            </a:extLst>
          </p:cNvPr>
          <p:cNvSpPr>
            <a:spLocks noGrp="1"/>
          </p:cNvSpPr>
          <p:nvPr>
            <p:ph type="dt" sz="half" idx="10"/>
          </p:nvPr>
        </p:nvSpPr>
        <p:spPr/>
        <p:txBody>
          <a:bodyPr/>
          <a:lstStyle/>
          <a:p>
            <a:fld id="{96DFF08F-DC6B-4601-B491-B0F83F6DD2DA}" type="datetimeFigureOut">
              <a:rPr lang="en-US" smtClean="0"/>
              <a:t>3/2/2020</a:t>
            </a:fld>
            <a:endParaRPr lang="en-US" dirty="0"/>
          </a:p>
        </p:txBody>
      </p:sp>
      <p:sp>
        <p:nvSpPr>
          <p:cNvPr id="6" name="Marcador de pie de página 5">
            <a:extLst>
              <a:ext uri="{FF2B5EF4-FFF2-40B4-BE49-F238E27FC236}">
                <a16:creationId xmlns:a16="http://schemas.microsoft.com/office/drawing/2014/main" id="{8EE5B420-8528-2C4E-B06A-916B69C01702}"/>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556A4B47-1908-2042-9EB8-F12D28886849}"/>
              </a:ext>
            </a:extLst>
          </p:cNvPr>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250263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03E0AE-118A-6E46-907A-3D43A2F153DF}"/>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posición de imagen 2">
            <a:extLst>
              <a:ext uri="{FF2B5EF4-FFF2-40B4-BE49-F238E27FC236}">
                <a16:creationId xmlns:a16="http://schemas.microsoft.com/office/drawing/2014/main" id="{58CC17DF-C91B-8A4F-9301-2687C465BE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7D83470D-818E-7448-887F-2FCDC93A9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932C5E92-6D94-4F40-B5BB-090D7C95F3D3}"/>
              </a:ext>
            </a:extLst>
          </p:cNvPr>
          <p:cNvSpPr>
            <a:spLocks noGrp="1"/>
          </p:cNvSpPr>
          <p:nvPr>
            <p:ph type="dt" sz="half" idx="10"/>
          </p:nvPr>
        </p:nvSpPr>
        <p:spPr/>
        <p:txBody>
          <a:bodyPr/>
          <a:lstStyle/>
          <a:p>
            <a:fld id="{96DFF08F-DC6B-4601-B491-B0F83F6DD2DA}" type="datetimeFigureOut">
              <a:rPr lang="en-US" smtClean="0"/>
              <a:t>3/2/2020</a:t>
            </a:fld>
            <a:endParaRPr lang="en-US" dirty="0"/>
          </a:p>
        </p:txBody>
      </p:sp>
      <p:sp>
        <p:nvSpPr>
          <p:cNvPr id="6" name="Marcador de pie de página 5">
            <a:extLst>
              <a:ext uri="{FF2B5EF4-FFF2-40B4-BE49-F238E27FC236}">
                <a16:creationId xmlns:a16="http://schemas.microsoft.com/office/drawing/2014/main" id="{B43F3660-57CC-4C42-8191-C2FC9E226992}"/>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EDCFE4C8-820F-6343-809C-5F3557A0C506}"/>
              </a:ext>
            </a:extLst>
          </p:cNvPr>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683964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EBA2F2-234C-6647-970B-4F1EFAD13381}"/>
              </a:ext>
            </a:extLst>
          </p:cNvPr>
          <p:cNvSpPr>
            <a:spLocks noGrp="1"/>
          </p:cNvSpPr>
          <p:nvPr>
            <p:ph type="title"/>
          </p:nvPr>
        </p:nvSpPr>
        <p:spPr/>
        <p:txBody>
          <a:bodyPr/>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EF3F8102-D182-A84B-B4DD-4E0195735AE5}"/>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CD39E80B-2D6F-704E-8286-7AD805D60554}"/>
              </a:ext>
            </a:extLst>
          </p:cNvPr>
          <p:cNvSpPr>
            <a:spLocks noGrp="1"/>
          </p:cNvSpPr>
          <p:nvPr>
            <p:ph type="dt" sz="half" idx="10"/>
          </p:nvPr>
        </p:nvSpPr>
        <p:spPr/>
        <p:txBody>
          <a:bodyPr/>
          <a:lstStyle/>
          <a:p>
            <a:fld id="{96DFF08F-DC6B-4601-B491-B0F83F6DD2DA}" type="datetimeFigureOut">
              <a:rPr lang="en-US" smtClean="0"/>
              <a:t>3/2/2020</a:t>
            </a:fld>
            <a:endParaRPr lang="en-US" dirty="0"/>
          </a:p>
        </p:txBody>
      </p:sp>
      <p:sp>
        <p:nvSpPr>
          <p:cNvPr id="5" name="Marcador de pie de página 4">
            <a:extLst>
              <a:ext uri="{FF2B5EF4-FFF2-40B4-BE49-F238E27FC236}">
                <a16:creationId xmlns:a16="http://schemas.microsoft.com/office/drawing/2014/main" id="{76E85AAB-A5C3-4F4D-B49C-4DFB115C927D}"/>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26522E7A-B104-2848-BD2E-4169B1B7B2A7}"/>
              </a:ext>
            </a:extLst>
          </p:cNvPr>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960123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239CBF-CE2A-9446-943D-376845272C31}"/>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2D4FE1B1-6CE3-6446-99C4-44082A846124}"/>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DCA0ECED-0BE0-344B-8FEC-922DAB2499C5}"/>
              </a:ext>
            </a:extLst>
          </p:cNvPr>
          <p:cNvSpPr>
            <a:spLocks noGrp="1"/>
          </p:cNvSpPr>
          <p:nvPr>
            <p:ph type="dt" sz="half" idx="10"/>
          </p:nvPr>
        </p:nvSpPr>
        <p:spPr/>
        <p:txBody>
          <a:bodyPr/>
          <a:lstStyle/>
          <a:p>
            <a:fld id="{96DFF08F-DC6B-4601-B491-B0F83F6DD2DA}" type="datetimeFigureOut">
              <a:rPr lang="en-US" smtClean="0"/>
              <a:t>3/2/2020</a:t>
            </a:fld>
            <a:endParaRPr lang="en-US" dirty="0"/>
          </a:p>
        </p:txBody>
      </p:sp>
      <p:sp>
        <p:nvSpPr>
          <p:cNvPr id="5" name="Marcador de pie de página 4">
            <a:extLst>
              <a:ext uri="{FF2B5EF4-FFF2-40B4-BE49-F238E27FC236}">
                <a16:creationId xmlns:a16="http://schemas.microsoft.com/office/drawing/2014/main" id="{6440F531-D93E-114C-B085-7164ABD11F2E}"/>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7F58BD96-5D9C-C24B-AB13-64B460502EE6}"/>
              </a:ext>
            </a:extLst>
          </p:cNvPr>
          <p:cNvSpPr>
            <a:spLocks noGrp="1"/>
          </p:cNvSpPr>
          <p:nvPr>
            <p:ph type="sldNum" sz="quarter" idx="12"/>
          </p:nvPr>
        </p:nvSpPr>
        <p:spPr/>
        <p:txBody>
          <a:bodyPr/>
          <a:lstStyle/>
          <a:p>
            <a:fld id="{4FAB73BC-B049-4115-A692-8D63A059BFB8}" type="slidenum">
              <a:rPr lang="en-US" smtClean="0"/>
              <a:t>‹Nº›</a:t>
            </a:fld>
            <a:endParaRPr lang="en-US" dirty="0"/>
          </a:p>
        </p:txBody>
      </p:sp>
    </p:spTree>
    <p:extLst>
      <p:ext uri="{BB962C8B-B14F-4D97-AF65-F5344CB8AC3E}">
        <p14:creationId xmlns:p14="http://schemas.microsoft.com/office/powerpoint/2010/main" val="3418560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AF422CF-3304-A74C-9C39-ED96A55940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935BA770-5AC3-7B48-B5FD-ABDBDF9828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C1F14E7E-C8B4-2042-8DD9-6700152E4E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F08F-DC6B-4601-B491-B0F83F6DD2DA}" type="datetimeFigureOut">
              <a:rPr lang="en-US" smtClean="0"/>
              <a:pPr/>
              <a:t>3/2/2020</a:t>
            </a:fld>
            <a:endParaRPr lang="en-US" dirty="0"/>
          </a:p>
        </p:txBody>
      </p:sp>
      <p:sp>
        <p:nvSpPr>
          <p:cNvPr id="5" name="Marcador de pie de página 4">
            <a:extLst>
              <a:ext uri="{FF2B5EF4-FFF2-40B4-BE49-F238E27FC236}">
                <a16:creationId xmlns:a16="http://schemas.microsoft.com/office/drawing/2014/main" id="{1FDB7A3C-07A5-B34F-9B98-FD9C8273E1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Marcador de número de diapositiva 5">
            <a:extLst>
              <a:ext uri="{FF2B5EF4-FFF2-40B4-BE49-F238E27FC236}">
                <a16:creationId xmlns:a16="http://schemas.microsoft.com/office/drawing/2014/main" id="{BBE9D2C8-AA24-664C-BE62-03D2F0FBAF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2359899163"/>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6746628" y="1783959"/>
            <a:ext cx="4645250" cy="2889114"/>
          </a:xfrm>
        </p:spPr>
        <p:txBody>
          <a:bodyPr anchor="b">
            <a:normAutofit/>
          </a:bodyPr>
          <a:lstStyle/>
          <a:p>
            <a:pPr algn="l"/>
            <a:r>
              <a:rPr lang="es-ES">
                <a:solidFill>
                  <a:schemeClr val="bg1"/>
                </a:solidFill>
              </a:rPr>
              <a:t>Deficiencia de fósforo en las plantas</a:t>
            </a:r>
          </a:p>
        </p:txBody>
      </p:sp>
      <p:sp>
        <p:nvSpPr>
          <p:cNvPr id="3" name="Subtítulo 2"/>
          <p:cNvSpPr>
            <a:spLocks noGrp="1"/>
          </p:cNvSpPr>
          <p:nvPr>
            <p:ph type="subTitle" idx="1"/>
          </p:nvPr>
        </p:nvSpPr>
        <p:spPr>
          <a:xfrm>
            <a:off x="6746627" y="4750893"/>
            <a:ext cx="4645250" cy="1147863"/>
          </a:xfrm>
        </p:spPr>
        <p:txBody>
          <a:bodyPr anchor="t">
            <a:normAutofit/>
          </a:bodyPr>
          <a:lstStyle/>
          <a:p>
            <a:pPr algn="l"/>
            <a:r>
              <a:rPr lang="es-ES" sz="2800" dirty="0">
                <a:solidFill>
                  <a:schemeClr val="bg1"/>
                </a:solidFill>
              </a:rPr>
              <a:t>Alteraciones metabólicas.</a:t>
            </a:r>
          </a:p>
        </p:txBody>
      </p:sp>
      <p:sp>
        <p:nvSpPr>
          <p:cNvPr id="11" name="Freeform: Shape 10">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l="49294" t="4146" r="30786" b="56229"/>
          <a:stretch/>
        </p:blipFill>
        <p:spPr>
          <a:xfrm>
            <a:off x="419382" y="721849"/>
            <a:ext cx="4047843" cy="4046130"/>
          </a:xfrm>
          <a:prstGeom prst="rect">
            <a:avLst/>
          </a:prstGeom>
        </p:spPr>
      </p:pic>
      <p:sp>
        <p:nvSpPr>
          <p:cNvPr id="8" name="TextBox 7"/>
          <p:cNvSpPr txBox="1"/>
          <p:nvPr/>
        </p:nvSpPr>
        <p:spPr>
          <a:xfrm>
            <a:off x="4186629" y="5576703"/>
            <a:ext cx="6045420" cy="1200329"/>
          </a:xfrm>
          <a:prstGeom prst="rect">
            <a:avLst/>
          </a:prstGeom>
          <a:noFill/>
        </p:spPr>
        <p:txBody>
          <a:bodyPr wrap="none" rtlCol="0">
            <a:spAutoFit/>
          </a:bodyPr>
          <a:lstStyle/>
          <a:p>
            <a:pPr algn="just"/>
            <a:r>
              <a:rPr lang="en-US" b="1" dirty="0" err="1">
                <a:solidFill>
                  <a:srgbClr val="FFFFFF"/>
                </a:solidFill>
              </a:rPr>
              <a:t>Autores</a:t>
            </a:r>
            <a:r>
              <a:rPr lang="en-US" b="1" dirty="0">
                <a:solidFill>
                  <a:srgbClr val="FFFFFF"/>
                </a:solidFill>
              </a:rPr>
              <a:t>: Dr. Oswaldo Valdés </a:t>
            </a:r>
            <a:r>
              <a:rPr lang="en-US" b="1" dirty="0" err="1">
                <a:solidFill>
                  <a:srgbClr val="FFFFFF"/>
                </a:solidFill>
              </a:rPr>
              <a:t>López</a:t>
            </a:r>
            <a:endParaRPr lang="en-US" b="1" dirty="0">
              <a:solidFill>
                <a:srgbClr val="FFFFFF"/>
              </a:solidFill>
            </a:endParaRPr>
          </a:p>
          <a:p>
            <a:pPr algn="ctr"/>
            <a:r>
              <a:rPr lang="en-US" b="1" dirty="0">
                <a:solidFill>
                  <a:srgbClr val="FFFFFF"/>
                </a:solidFill>
              </a:rPr>
              <a:t>		M. en C. </a:t>
            </a:r>
            <a:r>
              <a:rPr lang="en-US" b="1" dirty="0" err="1">
                <a:solidFill>
                  <a:srgbClr val="FFFFFF"/>
                </a:solidFill>
              </a:rPr>
              <a:t>María</a:t>
            </a:r>
            <a:r>
              <a:rPr lang="en-US" b="1" dirty="0">
                <a:solidFill>
                  <a:srgbClr val="FFFFFF"/>
                </a:solidFill>
              </a:rPr>
              <a:t> del Socorro Sánchez Correa</a:t>
            </a:r>
          </a:p>
          <a:p>
            <a:pPr algn="ctr"/>
            <a:endParaRPr lang="en-US" b="1" dirty="0">
              <a:solidFill>
                <a:srgbClr val="FFFFFF"/>
              </a:solidFill>
            </a:endParaRPr>
          </a:p>
          <a:p>
            <a:pPr algn="ctr"/>
            <a:r>
              <a:rPr lang="en-US" b="1" dirty="0">
                <a:solidFill>
                  <a:srgbClr val="FFFFFF"/>
                </a:solidFill>
              </a:rPr>
              <a:t>              </a:t>
            </a:r>
            <a:r>
              <a:rPr lang="en-US" b="1" dirty="0" err="1">
                <a:solidFill>
                  <a:srgbClr val="FFFFFF"/>
                </a:solidFill>
              </a:rPr>
              <a:t>Proyecto</a:t>
            </a:r>
            <a:r>
              <a:rPr lang="en-US" b="1" dirty="0">
                <a:solidFill>
                  <a:srgbClr val="FFFFFF"/>
                </a:solidFill>
              </a:rPr>
              <a:t> PAPIIT: IN213017</a:t>
            </a:r>
          </a:p>
        </p:txBody>
      </p:sp>
    </p:spTree>
    <p:extLst>
      <p:ext uri="{BB962C8B-B14F-4D97-AF65-F5344CB8AC3E}">
        <p14:creationId xmlns:p14="http://schemas.microsoft.com/office/powerpoint/2010/main" val="1662490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p:cNvSpPr>
            <a:spLocks noGrp="1"/>
          </p:cNvSpPr>
          <p:nvPr>
            <p:ph type="title"/>
          </p:nvPr>
        </p:nvSpPr>
        <p:spPr>
          <a:xfrm>
            <a:off x="640079" y="2053641"/>
            <a:ext cx="3669161" cy="2760098"/>
          </a:xfrm>
        </p:spPr>
        <p:txBody>
          <a:bodyPr>
            <a:normAutofit/>
          </a:bodyPr>
          <a:lstStyle/>
          <a:p>
            <a:r>
              <a:rPr lang="es-ES" sz="3100">
                <a:solidFill>
                  <a:srgbClr val="FFFFFF"/>
                </a:solidFill>
              </a:rPr>
              <a:t>Procesos metabólicos que ayudan a la aclimatación a la deficiencia de fósforo.</a:t>
            </a:r>
          </a:p>
        </p:txBody>
      </p:sp>
      <p:sp>
        <p:nvSpPr>
          <p:cNvPr id="4" name="Marcador de contenido 2"/>
          <p:cNvSpPr>
            <a:spLocks noGrp="1"/>
          </p:cNvSpPr>
          <p:nvPr>
            <p:ph idx="1"/>
          </p:nvPr>
        </p:nvSpPr>
        <p:spPr>
          <a:xfrm>
            <a:off x="6090574" y="801866"/>
            <a:ext cx="5306084" cy="5230634"/>
          </a:xfrm>
        </p:spPr>
        <p:txBody>
          <a:bodyPr anchor="ctr">
            <a:normAutofit/>
          </a:bodyPr>
          <a:lstStyle/>
          <a:p>
            <a:pPr marL="45720" indent="0">
              <a:buNone/>
            </a:pPr>
            <a:r>
              <a:rPr lang="en-US" sz="2400">
                <a:solidFill>
                  <a:srgbClr val="000000"/>
                </a:solidFill>
              </a:rPr>
              <a:t>Se activan vías alternas de:</a:t>
            </a:r>
          </a:p>
          <a:p>
            <a:pPr marL="45720" indent="0">
              <a:buNone/>
            </a:pPr>
            <a:endParaRPr lang="en-US" sz="2400">
              <a:solidFill>
                <a:srgbClr val="000000"/>
              </a:solidFill>
            </a:endParaRPr>
          </a:p>
          <a:p>
            <a:pPr lvl="1"/>
            <a:r>
              <a:rPr lang="en-US">
                <a:solidFill>
                  <a:srgbClr val="000000"/>
                </a:solidFill>
              </a:rPr>
              <a:t>La glucólisis en el citoplasma.</a:t>
            </a:r>
          </a:p>
          <a:p>
            <a:pPr lvl="1"/>
            <a:r>
              <a:rPr lang="en-US">
                <a:solidFill>
                  <a:srgbClr val="000000"/>
                </a:solidFill>
              </a:rPr>
              <a:t>La cadena de transporte de electrones en la mitocondria.</a:t>
            </a:r>
          </a:p>
          <a:p>
            <a:pPr lvl="1"/>
            <a:r>
              <a:rPr lang="en-US">
                <a:solidFill>
                  <a:srgbClr val="000000"/>
                </a:solidFill>
              </a:rPr>
              <a:t>El funcionamiento del tonoplasto. </a:t>
            </a:r>
          </a:p>
          <a:p>
            <a:pPr lvl="1"/>
            <a:r>
              <a:rPr lang="en-US">
                <a:solidFill>
                  <a:srgbClr val="000000"/>
                </a:solidFill>
              </a:rPr>
              <a:t>La fotosíntesis en el cloroplasto.</a:t>
            </a:r>
          </a:p>
          <a:p>
            <a:pPr lvl="1"/>
            <a:r>
              <a:rPr lang="en-US">
                <a:solidFill>
                  <a:srgbClr val="000000"/>
                </a:solidFill>
              </a:rPr>
              <a:t>El metabolismo secundario.</a:t>
            </a:r>
            <a:endParaRPr lang="es-ES">
              <a:solidFill>
                <a:srgbClr val="000000"/>
              </a:solidFill>
            </a:endParaRPr>
          </a:p>
        </p:txBody>
      </p:sp>
    </p:spTree>
    <p:extLst>
      <p:ext uri="{BB962C8B-B14F-4D97-AF65-F5344CB8AC3E}">
        <p14:creationId xmlns:p14="http://schemas.microsoft.com/office/powerpoint/2010/main" val="1681681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ítulo 5"/>
          <p:cNvSpPr>
            <a:spLocks noGrp="1"/>
          </p:cNvSpPr>
          <p:nvPr>
            <p:ph type="title"/>
          </p:nvPr>
        </p:nvSpPr>
        <p:spPr>
          <a:xfrm>
            <a:off x="6201826" y="296232"/>
            <a:ext cx="4726910" cy="769612"/>
          </a:xfrm>
        </p:spPr>
        <p:txBody>
          <a:bodyPr vert="horz" lIns="91440" tIns="45720" rIns="91440" bIns="45720" rtlCol="0" anchor="ctr">
            <a:normAutofit/>
          </a:bodyPr>
          <a:lstStyle/>
          <a:p>
            <a:r>
              <a:rPr lang="en-US" kern="1200" dirty="0" err="1">
                <a:solidFill>
                  <a:schemeClr val="tx1"/>
                </a:solidFill>
                <a:latin typeface="+mj-lt"/>
                <a:ea typeface="+mj-ea"/>
                <a:cs typeface="+mj-cs"/>
              </a:rPr>
              <a:t>Alteraciones</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metabólicas</a:t>
            </a:r>
            <a:endParaRPr lang="en-US" kern="1200" dirty="0">
              <a:solidFill>
                <a:schemeClr val="tx1"/>
              </a:solidFill>
              <a:latin typeface="+mj-lt"/>
              <a:ea typeface="+mj-ea"/>
              <a:cs typeface="+mj-cs"/>
            </a:endParaRPr>
          </a:p>
        </p:txBody>
      </p:sp>
      <p:pic>
        <p:nvPicPr>
          <p:cNvPr id="3" name="Marcador de contenido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19" y="338471"/>
            <a:ext cx="5808924" cy="6179706"/>
          </a:xfrm>
          <a:prstGeom prst="rect">
            <a:avLst/>
          </a:prstGeom>
        </p:spPr>
      </p:pic>
      <p:sp>
        <p:nvSpPr>
          <p:cNvPr id="7" name="Marcador de texto 6"/>
          <p:cNvSpPr>
            <a:spLocks noGrp="1"/>
          </p:cNvSpPr>
          <p:nvPr>
            <p:ph type="body" sz="half" idx="2"/>
          </p:nvPr>
        </p:nvSpPr>
        <p:spPr>
          <a:xfrm>
            <a:off x="6211491" y="1065844"/>
            <a:ext cx="5808924" cy="5356990"/>
          </a:xfrm>
        </p:spPr>
        <p:txBody>
          <a:bodyPr vert="horz" lIns="91440" tIns="45720" rIns="91440" bIns="45720" rtlCol="0">
            <a:noAutofit/>
          </a:bodyPr>
          <a:lstStyle/>
          <a:p>
            <a:pPr indent="-228600">
              <a:buFont typeface="Arial" panose="020B0604020202020204" pitchFamily="34" charset="0"/>
              <a:buChar char="•"/>
            </a:pPr>
            <a:r>
              <a:rPr lang="en-US" sz="1800" dirty="0"/>
              <a:t>Las </a:t>
            </a:r>
            <a:r>
              <a:rPr lang="en-US" sz="1800" dirty="0" err="1"/>
              <a:t>vías</a:t>
            </a:r>
            <a:r>
              <a:rPr lang="en-US" sz="1800" dirty="0"/>
              <a:t> </a:t>
            </a:r>
            <a:r>
              <a:rPr lang="en-US" sz="1800" dirty="0" err="1"/>
              <a:t>alternas</a:t>
            </a:r>
            <a:r>
              <a:rPr lang="en-US" sz="1800" dirty="0"/>
              <a:t> se </a:t>
            </a:r>
            <a:r>
              <a:rPr lang="en-US" sz="1800" dirty="0" err="1"/>
              <a:t>activan</a:t>
            </a:r>
            <a:r>
              <a:rPr lang="en-US" sz="1800" dirty="0"/>
              <a:t> para </a:t>
            </a:r>
            <a:r>
              <a:rPr lang="en-US" sz="1800" dirty="0" err="1"/>
              <a:t>mantener</a:t>
            </a:r>
            <a:r>
              <a:rPr lang="en-US" sz="1800" dirty="0"/>
              <a:t> el </a:t>
            </a:r>
            <a:r>
              <a:rPr lang="en-US" sz="1800" dirty="0" err="1"/>
              <a:t>metabolismo</a:t>
            </a:r>
            <a:r>
              <a:rPr lang="en-US" sz="1800" dirty="0"/>
              <a:t> de la </a:t>
            </a:r>
            <a:r>
              <a:rPr lang="en-US" sz="1800" dirty="0" err="1"/>
              <a:t>célula</a:t>
            </a:r>
            <a:r>
              <a:rPr lang="en-US" sz="1800" dirty="0"/>
              <a:t>, </a:t>
            </a:r>
            <a:r>
              <a:rPr lang="en-US" sz="1800" dirty="0" err="1"/>
              <a:t>reciclando</a:t>
            </a:r>
            <a:r>
              <a:rPr lang="en-US" sz="1800" dirty="0"/>
              <a:t> el </a:t>
            </a:r>
            <a:r>
              <a:rPr lang="en-US" sz="1800" dirty="0" err="1"/>
              <a:t>fósforo</a:t>
            </a:r>
            <a:r>
              <a:rPr lang="en-US" sz="1800" dirty="0"/>
              <a:t> </a:t>
            </a:r>
            <a:r>
              <a:rPr lang="en-US" sz="1800" dirty="0" err="1"/>
              <a:t>interno</a:t>
            </a:r>
            <a:r>
              <a:rPr lang="en-US" sz="1800" dirty="0"/>
              <a:t>, con </a:t>
            </a:r>
            <a:r>
              <a:rPr lang="en-US" sz="1800" dirty="0" err="1"/>
              <a:t>poco</a:t>
            </a:r>
            <a:r>
              <a:rPr lang="en-US" sz="1800" dirty="0"/>
              <a:t> </a:t>
            </a:r>
            <a:r>
              <a:rPr lang="en-US" sz="1800" dirty="0" err="1"/>
              <a:t>gasto</a:t>
            </a:r>
            <a:r>
              <a:rPr lang="en-US" sz="1800" dirty="0"/>
              <a:t> de ADP y Pi, </a:t>
            </a:r>
            <a:r>
              <a:rPr lang="en-US" sz="1800" dirty="0" err="1"/>
              <a:t>pero</a:t>
            </a:r>
            <a:r>
              <a:rPr lang="en-US" sz="1800" dirty="0"/>
              <a:t> </a:t>
            </a:r>
            <a:r>
              <a:rPr lang="en-US" sz="1800" dirty="0" err="1"/>
              <a:t>también</a:t>
            </a:r>
            <a:r>
              <a:rPr lang="en-US" sz="1800" dirty="0"/>
              <a:t> con </a:t>
            </a:r>
            <a:r>
              <a:rPr lang="en-US" sz="1800" dirty="0" err="1"/>
              <a:t>poca</a:t>
            </a:r>
            <a:r>
              <a:rPr lang="en-US" sz="1800" dirty="0"/>
              <a:t> </a:t>
            </a:r>
            <a:r>
              <a:rPr lang="en-US" sz="1800" dirty="0" err="1"/>
              <a:t>producción</a:t>
            </a:r>
            <a:r>
              <a:rPr lang="en-US" sz="1800" dirty="0"/>
              <a:t> de ATP; para no </a:t>
            </a:r>
            <a:r>
              <a:rPr lang="en-US" sz="1800" dirty="0" err="1"/>
              <a:t>depender</a:t>
            </a:r>
            <a:r>
              <a:rPr lang="en-US" sz="1800" dirty="0"/>
              <a:t> de </a:t>
            </a:r>
            <a:r>
              <a:rPr lang="en-US" sz="1800" dirty="0" err="1"/>
              <a:t>ellos</a:t>
            </a:r>
            <a:r>
              <a:rPr lang="en-US" sz="1800" dirty="0"/>
              <a:t>, </a:t>
            </a:r>
            <a:r>
              <a:rPr lang="en-US" sz="1800" dirty="0" err="1"/>
              <a:t>puesto</a:t>
            </a:r>
            <a:r>
              <a:rPr lang="en-US" sz="1800" dirty="0"/>
              <a:t> que sus  </a:t>
            </a:r>
            <a:r>
              <a:rPr lang="en-US" sz="1800" dirty="0" err="1"/>
              <a:t>niveles</a:t>
            </a:r>
            <a:r>
              <a:rPr lang="en-US" sz="1800" dirty="0"/>
              <a:t> se </a:t>
            </a:r>
            <a:r>
              <a:rPr lang="en-US" sz="1800" dirty="0" err="1"/>
              <a:t>deprimen</a:t>
            </a:r>
            <a:r>
              <a:rPr lang="en-US" sz="1800" dirty="0"/>
              <a:t> </a:t>
            </a:r>
            <a:r>
              <a:rPr lang="en-US" sz="1800" dirty="0" err="1"/>
              <a:t>durante</a:t>
            </a:r>
            <a:r>
              <a:rPr lang="en-US" sz="1800" dirty="0"/>
              <a:t> la </a:t>
            </a:r>
            <a:r>
              <a:rPr lang="en-US" sz="1800" dirty="0" err="1"/>
              <a:t>deficiencia</a:t>
            </a:r>
            <a:r>
              <a:rPr lang="en-US" sz="1800" dirty="0"/>
              <a:t> de Pi. </a:t>
            </a:r>
          </a:p>
          <a:p>
            <a:pPr indent="-228600">
              <a:buFont typeface="Arial" panose="020B0604020202020204" pitchFamily="34" charset="0"/>
              <a:buChar char="•"/>
            </a:pPr>
            <a:r>
              <a:rPr lang="en-US" sz="1800" dirty="0"/>
              <a:t>Las </a:t>
            </a:r>
            <a:r>
              <a:rPr lang="en-US" sz="1800" dirty="0" err="1"/>
              <a:t>células</a:t>
            </a:r>
            <a:r>
              <a:rPr lang="en-US" sz="1800" dirty="0"/>
              <a:t> de la </a:t>
            </a:r>
            <a:r>
              <a:rPr lang="en-US" sz="1800" dirty="0" err="1"/>
              <a:t>raíz</a:t>
            </a:r>
            <a:r>
              <a:rPr lang="en-US" sz="1800" dirty="0"/>
              <a:t> </a:t>
            </a:r>
            <a:r>
              <a:rPr lang="en-US" sz="1800" dirty="0" err="1"/>
              <a:t>también</a:t>
            </a:r>
            <a:r>
              <a:rPr lang="en-US" sz="1800" dirty="0"/>
              <a:t> </a:t>
            </a:r>
            <a:r>
              <a:rPr lang="en-US" sz="1800" dirty="0" err="1"/>
              <a:t>pueden</a:t>
            </a:r>
            <a:r>
              <a:rPr lang="en-US" sz="1800" dirty="0"/>
              <a:t> </a:t>
            </a:r>
            <a:r>
              <a:rPr lang="en-US" sz="1800" dirty="0" err="1"/>
              <a:t>excretar</a:t>
            </a:r>
            <a:r>
              <a:rPr lang="en-US" sz="1800" dirty="0"/>
              <a:t> </a:t>
            </a:r>
            <a:r>
              <a:rPr lang="en-US" sz="1800" dirty="0" err="1"/>
              <a:t>ácidos</a:t>
            </a:r>
            <a:r>
              <a:rPr lang="en-US" sz="1800" dirty="0"/>
              <a:t> </a:t>
            </a:r>
            <a:r>
              <a:rPr lang="en-US" sz="1800" dirty="0" err="1"/>
              <a:t>orgánicos</a:t>
            </a:r>
            <a:r>
              <a:rPr lang="en-US" sz="1800" dirty="0"/>
              <a:t> </a:t>
            </a:r>
            <a:r>
              <a:rPr lang="en-US" sz="1800" dirty="0" err="1"/>
              <a:t>producidos</a:t>
            </a:r>
            <a:r>
              <a:rPr lang="en-US" sz="1800" dirty="0"/>
              <a:t> por la </a:t>
            </a:r>
            <a:r>
              <a:rPr lang="en-US" sz="1800" dirty="0" err="1"/>
              <a:t>fosfoenolpiruvato</a:t>
            </a:r>
            <a:r>
              <a:rPr lang="en-US" sz="1800" dirty="0"/>
              <a:t> </a:t>
            </a:r>
            <a:r>
              <a:rPr lang="en-US" sz="1800" dirty="0" err="1"/>
              <a:t>carboxilasa</a:t>
            </a:r>
            <a:r>
              <a:rPr lang="en-US" sz="1800" dirty="0"/>
              <a:t> (PEPC), </a:t>
            </a:r>
            <a:r>
              <a:rPr lang="en-US" sz="1800" dirty="0" err="1"/>
              <a:t>malato</a:t>
            </a:r>
            <a:r>
              <a:rPr lang="en-US" sz="1800" dirty="0"/>
              <a:t> </a:t>
            </a:r>
            <a:r>
              <a:rPr lang="en-US" sz="1800" dirty="0" err="1"/>
              <a:t>deshidrogenasa</a:t>
            </a:r>
            <a:r>
              <a:rPr lang="en-US" sz="1800" dirty="0"/>
              <a:t> (MDH) y </a:t>
            </a:r>
            <a:r>
              <a:rPr lang="en-US" sz="1800" dirty="0" err="1"/>
              <a:t>citrato</a:t>
            </a:r>
            <a:r>
              <a:rPr lang="en-US" sz="1800" dirty="0"/>
              <a:t> </a:t>
            </a:r>
            <a:r>
              <a:rPr lang="en-US" sz="1800" dirty="0" err="1"/>
              <a:t>sintasa</a:t>
            </a:r>
            <a:r>
              <a:rPr lang="en-US" sz="1800" dirty="0"/>
              <a:t> (CS), para </a:t>
            </a:r>
            <a:r>
              <a:rPr lang="en-US" sz="1800" dirty="0" err="1"/>
              <a:t>aumentar</a:t>
            </a:r>
            <a:r>
              <a:rPr lang="en-US" sz="1800" dirty="0"/>
              <a:t> la </a:t>
            </a:r>
            <a:r>
              <a:rPr lang="en-US" sz="1800" dirty="0" err="1"/>
              <a:t>disponibilidad</a:t>
            </a:r>
            <a:r>
              <a:rPr lang="en-US" sz="1800" dirty="0"/>
              <a:t> del Pi </a:t>
            </a:r>
            <a:r>
              <a:rPr lang="en-US" sz="1800" dirty="0" err="1"/>
              <a:t>unido</a:t>
            </a:r>
            <a:r>
              <a:rPr lang="en-US" sz="1800" dirty="0"/>
              <a:t> a </a:t>
            </a:r>
            <a:r>
              <a:rPr lang="en-US" sz="1800" dirty="0" err="1"/>
              <a:t>minerales</a:t>
            </a:r>
            <a:r>
              <a:rPr lang="en-US" sz="1800" dirty="0"/>
              <a:t> (</a:t>
            </a:r>
            <a:r>
              <a:rPr lang="en-US" sz="1800" dirty="0" err="1"/>
              <a:t>solubilizando</a:t>
            </a:r>
            <a:r>
              <a:rPr lang="en-US" sz="1800" dirty="0"/>
              <a:t> </a:t>
            </a:r>
            <a:r>
              <a:rPr lang="en-US" sz="1800" dirty="0" err="1"/>
              <a:t>fosfatos</a:t>
            </a:r>
            <a:r>
              <a:rPr lang="en-US" sz="1800" dirty="0"/>
              <a:t> de calcio, </a:t>
            </a:r>
            <a:r>
              <a:rPr lang="en-US" sz="1800" dirty="0" err="1"/>
              <a:t>hierro</a:t>
            </a:r>
            <a:r>
              <a:rPr lang="en-US" sz="1800" dirty="0"/>
              <a:t> y </a:t>
            </a:r>
            <a:r>
              <a:rPr lang="en-US" sz="1800" dirty="0" err="1"/>
              <a:t>aluminio</a:t>
            </a:r>
            <a:r>
              <a:rPr lang="en-US" sz="1800" dirty="0"/>
              <a:t>). El Pi </a:t>
            </a:r>
            <a:r>
              <a:rPr lang="en-US" sz="1800" dirty="0" err="1"/>
              <a:t>liberado</a:t>
            </a:r>
            <a:r>
              <a:rPr lang="en-US" sz="1800" dirty="0"/>
              <a:t> es  </a:t>
            </a:r>
            <a:r>
              <a:rPr lang="en-US" sz="1800" dirty="0" err="1"/>
              <a:t>absorbido</a:t>
            </a:r>
            <a:r>
              <a:rPr lang="en-US" sz="1800" dirty="0"/>
              <a:t> por </a:t>
            </a:r>
            <a:r>
              <a:rPr lang="en-US" sz="1800" dirty="0" err="1"/>
              <a:t>transportadores</a:t>
            </a:r>
            <a:r>
              <a:rPr lang="en-US" sz="1800" dirty="0"/>
              <a:t> de </a:t>
            </a:r>
            <a:r>
              <a:rPr lang="en-US" sz="1800" dirty="0" err="1"/>
              <a:t>alta</a:t>
            </a:r>
            <a:r>
              <a:rPr lang="en-US" sz="1800" dirty="0"/>
              <a:t> </a:t>
            </a:r>
            <a:r>
              <a:rPr lang="en-US" sz="1800" dirty="0" err="1"/>
              <a:t>afinidad</a:t>
            </a:r>
            <a:r>
              <a:rPr lang="en-US" sz="1800" dirty="0"/>
              <a:t>. Durante la </a:t>
            </a:r>
            <a:r>
              <a:rPr lang="en-US" sz="1800" dirty="0" err="1"/>
              <a:t>deficiencia</a:t>
            </a:r>
            <a:r>
              <a:rPr lang="en-US" sz="1800" dirty="0"/>
              <a:t> de Pi, las </a:t>
            </a:r>
            <a:r>
              <a:rPr lang="en-US" sz="1800" dirty="0" err="1"/>
              <a:t>fosfatasas</a:t>
            </a:r>
            <a:r>
              <a:rPr lang="en-US" sz="1800" dirty="0"/>
              <a:t> </a:t>
            </a:r>
            <a:r>
              <a:rPr lang="en-US" sz="1800" dirty="0" err="1"/>
              <a:t>ácidas</a:t>
            </a:r>
            <a:r>
              <a:rPr lang="en-US" sz="1800" dirty="0"/>
              <a:t> </a:t>
            </a:r>
            <a:r>
              <a:rPr lang="en-US" sz="1800" dirty="0" err="1"/>
              <a:t>púrpuras</a:t>
            </a:r>
            <a:r>
              <a:rPr lang="en-US" sz="1800" dirty="0"/>
              <a:t> (PAP) </a:t>
            </a:r>
            <a:r>
              <a:rPr lang="en-US" sz="1800" dirty="0" err="1"/>
              <a:t>vacuolares</a:t>
            </a:r>
            <a:r>
              <a:rPr lang="en-US" sz="1800" dirty="0"/>
              <a:t> (PAP-V) se </a:t>
            </a:r>
            <a:r>
              <a:rPr lang="en-US" sz="1800" dirty="0" err="1"/>
              <a:t>regulan</a:t>
            </a:r>
            <a:r>
              <a:rPr lang="en-US" sz="1800" dirty="0"/>
              <a:t> para </a:t>
            </a:r>
            <a:r>
              <a:rPr lang="en-US" sz="1800" dirty="0" err="1"/>
              <a:t>reciclar</a:t>
            </a:r>
            <a:r>
              <a:rPr lang="en-US" sz="1800" dirty="0"/>
              <a:t> Pi de </a:t>
            </a:r>
            <a:r>
              <a:rPr lang="en-US" sz="1800" dirty="0" err="1"/>
              <a:t>monoésteres</a:t>
            </a:r>
            <a:r>
              <a:rPr lang="en-US" sz="1800" dirty="0"/>
              <a:t> de Pi </a:t>
            </a:r>
            <a:r>
              <a:rPr lang="en-US" sz="1800" dirty="0" err="1"/>
              <a:t>intracelulares</a:t>
            </a:r>
            <a:r>
              <a:rPr lang="en-US" sz="1800" dirty="0"/>
              <a:t> no </a:t>
            </a:r>
            <a:r>
              <a:rPr lang="en-US" sz="1800" dirty="0" err="1"/>
              <a:t>esenciales</a:t>
            </a:r>
            <a:r>
              <a:rPr lang="en-US" sz="1800" dirty="0"/>
              <a:t>. </a:t>
            </a:r>
          </a:p>
          <a:p>
            <a:pPr indent="-228600">
              <a:buFont typeface="Arial" panose="020B0604020202020204" pitchFamily="34" charset="0"/>
              <a:buChar char="•"/>
            </a:pPr>
            <a:r>
              <a:rPr lang="en-US" sz="1800" dirty="0"/>
              <a:t>Las PAP </a:t>
            </a:r>
            <a:r>
              <a:rPr lang="en-US" sz="1800" dirty="0" err="1"/>
              <a:t>secretadas</a:t>
            </a:r>
            <a:r>
              <a:rPr lang="en-US" sz="1800" dirty="0"/>
              <a:t> (PAP-S) </a:t>
            </a:r>
            <a:r>
              <a:rPr lang="en-US" sz="1800" dirty="0" err="1"/>
              <a:t>liberan</a:t>
            </a:r>
            <a:r>
              <a:rPr lang="en-US" sz="1800" dirty="0"/>
              <a:t> el Pi de los </a:t>
            </a:r>
            <a:r>
              <a:rPr lang="en-US" sz="1800" dirty="0" err="1"/>
              <a:t>ésteres</a:t>
            </a:r>
            <a:r>
              <a:rPr lang="en-US" sz="1800" dirty="0"/>
              <a:t> </a:t>
            </a:r>
            <a:r>
              <a:rPr lang="en-US" sz="1800" dirty="0" err="1"/>
              <a:t>fosfato</a:t>
            </a:r>
            <a:r>
              <a:rPr lang="en-US" sz="1800" dirty="0"/>
              <a:t>  </a:t>
            </a:r>
            <a:r>
              <a:rPr lang="en-US" sz="1800" dirty="0" err="1"/>
              <a:t>extracelulares</a:t>
            </a:r>
            <a:r>
              <a:rPr lang="en-US" sz="1800" dirty="0"/>
              <a:t> y  de los </a:t>
            </a:r>
            <a:r>
              <a:rPr lang="en-US" sz="1800" dirty="0" err="1"/>
              <a:t>fragmentos</a:t>
            </a:r>
            <a:r>
              <a:rPr lang="en-US" sz="1800" dirty="0"/>
              <a:t> de </a:t>
            </a:r>
            <a:r>
              <a:rPr lang="en-US" sz="1800" dirty="0" err="1"/>
              <a:t>ácidos</a:t>
            </a:r>
            <a:r>
              <a:rPr lang="en-US" sz="1800" dirty="0"/>
              <a:t> </a:t>
            </a:r>
            <a:r>
              <a:rPr lang="en-US" sz="1800" dirty="0" err="1"/>
              <a:t>nucleicos</a:t>
            </a:r>
            <a:r>
              <a:rPr lang="en-US" sz="1800" dirty="0"/>
              <a:t>, para </a:t>
            </a:r>
            <a:r>
              <a:rPr lang="en-US" sz="1800" dirty="0" err="1"/>
              <a:t>su</a:t>
            </a:r>
            <a:r>
              <a:rPr lang="en-US" sz="1800" dirty="0"/>
              <a:t> eventual </a:t>
            </a:r>
            <a:r>
              <a:rPr lang="en-US" sz="1800" dirty="0" err="1"/>
              <a:t>captación</a:t>
            </a:r>
            <a:r>
              <a:rPr lang="en-US" sz="1800" dirty="0"/>
              <a:t> por los </a:t>
            </a:r>
            <a:r>
              <a:rPr lang="en-US" sz="1800" dirty="0" err="1"/>
              <a:t>transportadores</a:t>
            </a:r>
            <a:r>
              <a:rPr lang="en-US" sz="1800" dirty="0"/>
              <a:t> de </a:t>
            </a:r>
            <a:r>
              <a:rPr lang="en-US" sz="1800" dirty="0" err="1"/>
              <a:t>alta</a:t>
            </a:r>
            <a:r>
              <a:rPr lang="en-US" sz="1800" dirty="0"/>
              <a:t> </a:t>
            </a:r>
            <a:r>
              <a:rPr lang="en-US" sz="1800" dirty="0" err="1"/>
              <a:t>afinidad</a:t>
            </a:r>
            <a:r>
              <a:rPr lang="en-US" sz="1800" dirty="0"/>
              <a:t> de la </a:t>
            </a:r>
            <a:r>
              <a:rPr lang="en-US" sz="1800" dirty="0" err="1"/>
              <a:t>membrana</a:t>
            </a:r>
            <a:r>
              <a:rPr lang="en-US" sz="1800" dirty="0"/>
              <a:t> </a:t>
            </a:r>
            <a:r>
              <a:rPr lang="en-US" sz="1800" dirty="0" err="1"/>
              <a:t>plasmática</a:t>
            </a:r>
            <a:r>
              <a:rPr lang="en-US" sz="1800" dirty="0"/>
              <a:t>.</a:t>
            </a:r>
          </a:p>
        </p:txBody>
      </p:sp>
    </p:spTree>
    <p:extLst>
      <p:ext uri="{BB962C8B-B14F-4D97-AF65-F5344CB8AC3E}">
        <p14:creationId xmlns:p14="http://schemas.microsoft.com/office/powerpoint/2010/main" val="308946498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EB41C5C-0F34-4DDA-9D7C-5E717F35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6134677" y="303591"/>
            <a:ext cx="5735590"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6392598" y="398528"/>
            <a:ext cx="5221266" cy="757613"/>
          </a:xfrm>
        </p:spPr>
        <p:txBody>
          <a:bodyPr vert="horz" lIns="91440" tIns="45720" rIns="91440" bIns="45720" rtlCol="0" anchor="ctr">
            <a:normAutofit/>
          </a:bodyPr>
          <a:lstStyle/>
          <a:p>
            <a:r>
              <a:rPr lang="en-US" kern="1200" dirty="0" err="1">
                <a:solidFill>
                  <a:schemeClr val="tx1"/>
                </a:solidFill>
                <a:latin typeface="+mj-lt"/>
                <a:ea typeface="+mj-ea"/>
                <a:cs typeface="+mj-cs"/>
              </a:rPr>
              <a:t>Alteraciones</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en</a:t>
            </a:r>
            <a:r>
              <a:rPr lang="en-US" kern="1200" dirty="0">
                <a:solidFill>
                  <a:schemeClr val="tx1"/>
                </a:solidFill>
                <a:latin typeface="+mj-lt"/>
                <a:ea typeface="+mj-ea"/>
                <a:cs typeface="+mj-cs"/>
              </a:rPr>
              <a:t> la </a:t>
            </a:r>
            <a:r>
              <a:rPr lang="en-US" kern="1200" dirty="0" err="1">
                <a:solidFill>
                  <a:schemeClr val="tx1"/>
                </a:solidFill>
                <a:latin typeface="+mj-lt"/>
                <a:ea typeface="+mj-ea"/>
                <a:cs typeface="+mj-cs"/>
              </a:rPr>
              <a:t>glucólisis</a:t>
            </a:r>
            <a:endParaRPr lang="en-US" kern="1200" dirty="0">
              <a:solidFill>
                <a:schemeClr val="tx1"/>
              </a:solidFill>
              <a:latin typeface="+mj-lt"/>
              <a:ea typeface="+mj-ea"/>
              <a:cs typeface="+mj-cs"/>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379" y="331007"/>
            <a:ext cx="5664973" cy="6307299"/>
          </a:xfrm>
          <a:prstGeom prst="rect">
            <a:avLst/>
          </a:prstGeom>
        </p:spPr>
      </p:pic>
      <p:sp>
        <p:nvSpPr>
          <p:cNvPr id="6" name="Marcador de texto 5"/>
          <p:cNvSpPr>
            <a:spLocks noGrp="1"/>
          </p:cNvSpPr>
          <p:nvPr>
            <p:ph type="body" sz="half" idx="2"/>
          </p:nvPr>
        </p:nvSpPr>
        <p:spPr>
          <a:xfrm>
            <a:off x="6391903" y="1256883"/>
            <a:ext cx="5235490" cy="4716405"/>
          </a:xfrm>
        </p:spPr>
        <p:txBody>
          <a:bodyPr vert="horz" lIns="91440" tIns="45720" rIns="91440" bIns="45720" rtlCol="0">
            <a:noAutofit/>
          </a:bodyPr>
          <a:lstStyle/>
          <a:p>
            <a:pPr indent="-228600">
              <a:buFont typeface="Arial" panose="020B0604020202020204" pitchFamily="34" charset="0"/>
              <a:buChar char="•"/>
            </a:pPr>
            <a:r>
              <a:rPr lang="en-US" sz="1800" dirty="0" err="1"/>
              <a:t>Varias</a:t>
            </a:r>
            <a:r>
              <a:rPr lang="en-US" sz="1800" dirty="0"/>
              <a:t> </a:t>
            </a:r>
            <a:r>
              <a:rPr lang="en-US" sz="1800" dirty="0" err="1"/>
              <a:t>enzimas</a:t>
            </a:r>
            <a:r>
              <a:rPr lang="en-US" sz="1800" dirty="0"/>
              <a:t> </a:t>
            </a:r>
            <a:r>
              <a:rPr lang="en-US" sz="1800" dirty="0" err="1"/>
              <a:t>dependen</a:t>
            </a:r>
            <a:r>
              <a:rPr lang="en-US" sz="1800" dirty="0"/>
              <a:t> del </a:t>
            </a:r>
            <a:r>
              <a:rPr lang="en-US" sz="1800" dirty="0" err="1"/>
              <a:t>fósforo</a:t>
            </a:r>
            <a:r>
              <a:rPr lang="en-US" sz="1800" dirty="0"/>
              <a:t> o de co-</a:t>
            </a:r>
            <a:r>
              <a:rPr lang="en-US" sz="1800" dirty="0" err="1"/>
              <a:t>sustratos</a:t>
            </a:r>
            <a:r>
              <a:rPr lang="en-US" sz="1800" dirty="0"/>
              <a:t> </a:t>
            </a:r>
            <a:r>
              <a:rPr lang="en-US" sz="1800" dirty="0" err="1"/>
              <a:t>adenilados</a:t>
            </a:r>
            <a:r>
              <a:rPr lang="en-US" sz="1800" dirty="0"/>
              <a:t>. </a:t>
            </a:r>
            <a:r>
              <a:rPr lang="en-US" sz="1800" dirty="0" err="1"/>
              <a:t>En</a:t>
            </a:r>
            <a:r>
              <a:rPr lang="en-US" sz="1800" dirty="0"/>
              <a:t> </a:t>
            </a:r>
            <a:r>
              <a:rPr lang="en-US" sz="1800" dirty="0" err="1"/>
              <a:t>condiciones</a:t>
            </a:r>
            <a:r>
              <a:rPr lang="en-US" sz="1800" dirty="0"/>
              <a:t> de </a:t>
            </a:r>
            <a:r>
              <a:rPr lang="en-US" sz="1800" dirty="0" err="1"/>
              <a:t>deficiencia</a:t>
            </a:r>
            <a:r>
              <a:rPr lang="en-US" sz="1800" dirty="0"/>
              <a:t> de </a:t>
            </a:r>
            <a:r>
              <a:rPr lang="en-US" sz="1800" dirty="0" err="1"/>
              <a:t>fosfato</a:t>
            </a:r>
            <a:r>
              <a:rPr lang="en-US" sz="1800" dirty="0"/>
              <a:t> </a:t>
            </a:r>
            <a:r>
              <a:rPr lang="en-US" sz="1800" dirty="0" err="1"/>
              <a:t>disminuyen</a:t>
            </a:r>
            <a:r>
              <a:rPr lang="en-US" sz="1800" dirty="0"/>
              <a:t> los </a:t>
            </a:r>
            <a:r>
              <a:rPr lang="en-US" sz="1800" dirty="0" err="1"/>
              <a:t>niveles</a:t>
            </a:r>
            <a:r>
              <a:rPr lang="en-US" sz="1800" dirty="0"/>
              <a:t> de ATP y ADP, </a:t>
            </a:r>
            <a:r>
              <a:rPr lang="en-US" sz="1800" dirty="0" err="1"/>
              <a:t>mientras</a:t>
            </a:r>
            <a:r>
              <a:rPr lang="en-US" sz="1800" dirty="0"/>
              <a:t> que la </a:t>
            </a:r>
            <a:r>
              <a:rPr lang="en-US" sz="1800" dirty="0" err="1"/>
              <a:t>concentración</a:t>
            </a:r>
            <a:r>
              <a:rPr lang="en-US" sz="1800" dirty="0"/>
              <a:t> de </a:t>
            </a:r>
            <a:r>
              <a:rPr lang="en-US" sz="1800" dirty="0" err="1"/>
              <a:t>pirofosfato</a:t>
            </a:r>
            <a:r>
              <a:rPr lang="en-US" sz="1800" dirty="0"/>
              <a:t> (</a:t>
            </a:r>
            <a:r>
              <a:rPr lang="en-US" sz="1800" dirty="0" err="1"/>
              <a:t>PPi</a:t>
            </a:r>
            <a:r>
              <a:rPr lang="en-US" sz="1800" dirty="0"/>
              <a:t>) se </a:t>
            </a:r>
            <a:r>
              <a:rPr lang="en-US" sz="1800" dirty="0" err="1"/>
              <a:t>mantiene</a:t>
            </a:r>
            <a:r>
              <a:rPr lang="en-US" sz="1800" dirty="0"/>
              <a:t> </a:t>
            </a:r>
            <a:r>
              <a:rPr lang="en-US" sz="1800" dirty="0" err="1"/>
              <a:t>estable</a:t>
            </a:r>
            <a:r>
              <a:rPr lang="en-US" sz="1800" dirty="0"/>
              <a:t> Por </a:t>
            </a:r>
            <a:r>
              <a:rPr lang="en-US" sz="1800" dirty="0" err="1"/>
              <a:t>ello</a:t>
            </a:r>
            <a:r>
              <a:rPr lang="en-US" sz="1800" dirty="0"/>
              <a:t>, se </a:t>
            </a:r>
            <a:r>
              <a:rPr lang="en-US" sz="1800" dirty="0" err="1"/>
              <a:t>activan</a:t>
            </a:r>
            <a:r>
              <a:rPr lang="en-US" sz="1800" dirty="0"/>
              <a:t> </a:t>
            </a:r>
            <a:r>
              <a:rPr lang="en-US" sz="1800" dirty="0" err="1"/>
              <a:t>varias</a:t>
            </a:r>
            <a:r>
              <a:rPr lang="en-US" sz="1800" dirty="0"/>
              <a:t> </a:t>
            </a:r>
            <a:r>
              <a:rPr lang="en-US" sz="1800" dirty="0" err="1"/>
              <a:t>enzimas</a:t>
            </a:r>
            <a:r>
              <a:rPr lang="en-US" sz="1800" dirty="0"/>
              <a:t> que </a:t>
            </a:r>
            <a:r>
              <a:rPr lang="en-US" sz="1800" dirty="0" err="1"/>
              <a:t>usan</a:t>
            </a:r>
            <a:r>
              <a:rPr lang="en-US" sz="1800" dirty="0"/>
              <a:t> </a:t>
            </a:r>
            <a:r>
              <a:rPr lang="en-US" sz="1800" dirty="0" err="1"/>
              <a:t>PPi</a:t>
            </a:r>
            <a:r>
              <a:rPr lang="en-US" sz="1800" dirty="0"/>
              <a:t> para  </a:t>
            </a:r>
            <a:r>
              <a:rPr lang="en-US" sz="1800" dirty="0" err="1"/>
              <a:t>reciclar</a:t>
            </a:r>
            <a:r>
              <a:rPr lang="en-US" sz="1800" dirty="0"/>
              <a:t> el </a:t>
            </a:r>
            <a:r>
              <a:rPr lang="en-US" sz="1800" dirty="0" err="1"/>
              <a:t>fósforo</a:t>
            </a:r>
            <a:r>
              <a:rPr lang="en-US" sz="1800" dirty="0"/>
              <a:t> </a:t>
            </a:r>
            <a:r>
              <a:rPr lang="en-US" sz="1800" dirty="0" err="1"/>
              <a:t>presente</a:t>
            </a:r>
            <a:r>
              <a:rPr lang="en-US" sz="1800" dirty="0"/>
              <a:t> </a:t>
            </a:r>
            <a:r>
              <a:rPr lang="en-US" sz="1800" dirty="0" err="1"/>
              <a:t>en</a:t>
            </a:r>
            <a:r>
              <a:rPr lang="en-US" sz="1800" dirty="0"/>
              <a:t> el </a:t>
            </a:r>
            <a:r>
              <a:rPr lang="en-US" sz="1800" dirty="0" err="1"/>
              <a:t>citoplasma</a:t>
            </a:r>
            <a:r>
              <a:rPr lang="en-US" sz="1800" dirty="0"/>
              <a:t> (</a:t>
            </a:r>
            <a:r>
              <a:rPr lang="en-US" sz="1800" dirty="0" err="1"/>
              <a:t>rojo</a:t>
            </a:r>
            <a:r>
              <a:rPr lang="en-US" sz="1800" dirty="0"/>
              <a:t>). </a:t>
            </a:r>
          </a:p>
          <a:p>
            <a:pPr indent="-228600">
              <a:buFont typeface="Arial" panose="020B0604020202020204" pitchFamily="34" charset="0"/>
              <a:buChar char="•"/>
            </a:pPr>
            <a:r>
              <a:rPr lang="en-US" sz="1800" dirty="0" err="1"/>
              <a:t>Otra</a:t>
            </a:r>
            <a:r>
              <a:rPr lang="en-US" sz="1800" dirty="0"/>
              <a:t> </a:t>
            </a:r>
            <a:r>
              <a:rPr lang="en-US" sz="1800" dirty="0" err="1"/>
              <a:t>derivación</a:t>
            </a:r>
            <a:r>
              <a:rPr lang="en-US" sz="1800" dirty="0"/>
              <a:t> es </a:t>
            </a:r>
            <a:r>
              <a:rPr lang="en-US" sz="1800" dirty="0" err="1"/>
              <a:t>debida</a:t>
            </a:r>
            <a:r>
              <a:rPr lang="en-US" sz="1800" dirty="0"/>
              <a:t> a la </a:t>
            </a:r>
            <a:r>
              <a:rPr lang="en-US" sz="1800" dirty="0" err="1"/>
              <a:t>acción</a:t>
            </a:r>
            <a:r>
              <a:rPr lang="en-US" sz="1800" dirty="0"/>
              <a:t> </a:t>
            </a:r>
            <a:r>
              <a:rPr lang="en-US" sz="1800" dirty="0" err="1"/>
              <a:t>combinada</a:t>
            </a:r>
            <a:r>
              <a:rPr lang="en-US" sz="1800" dirty="0"/>
              <a:t> de la PEPC, MDH y la </a:t>
            </a:r>
            <a:r>
              <a:rPr lang="en-US" sz="1800" dirty="0" err="1"/>
              <a:t>enzima</a:t>
            </a:r>
            <a:r>
              <a:rPr lang="en-US" sz="1800" dirty="0"/>
              <a:t> </a:t>
            </a:r>
            <a:r>
              <a:rPr lang="en-US" sz="1800" dirty="0" err="1"/>
              <a:t>málica</a:t>
            </a:r>
            <a:r>
              <a:rPr lang="en-US" sz="1800" dirty="0"/>
              <a:t> que </a:t>
            </a:r>
            <a:r>
              <a:rPr lang="en-US" sz="1800" dirty="0" err="1"/>
              <a:t>sustituyen</a:t>
            </a:r>
            <a:r>
              <a:rPr lang="en-US" sz="1800" dirty="0"/>
              <a:t> la </a:t>
            </a:r>
            <a:r>
              <a:rPr lang="en-US" sz="1800" dirty="0" err="1"/>
              <a:t>actividad</a:t>
            </a:r>
            <a:r>
              <a:rPr lang="en-US" sz="1800" dirty="0"/>
              <a:t> de la PK, </a:t>
            </a:r>
            <a:r>
              <a:rPr lang="en-US" sz="1800" dirty="0" err="1"/>
              <a:t>manteniendo</a:t>
            </a:r>
            <a:r>
              <a:rPr lang="en-US" sz="1800" dirty="0"/>
              <a:t> el </a:t>
            </a:r>
            <a:r>
              <a:rPr lang="en-US" sz="1800" dirty="0" err="1"/>
              <a:t>flujo</a:t>
            </a:r>
            <a:r>
              <a:rPr lang="en-US" sz="1800" dirty="0"/>
              <a:t> de </a:t>
            </a:r>
            <a:r>
              <a:rPr lang="en-US" sz="1800" dirty="0" err="1"/>
              <a:t>carbono</a:t>
            </a:r>
            <a:r>
              <a:rPr lang="en-US" sz="1800" dirty="0"/>
              <a:t> de la </a:t>
            </a:r>
            <a:r>
              <a:rPr lang="en-US" sz="1800" dirty="0" err="1"/>
              <a:t>glucólisis</a:t>
            </a:r>
            <a:r>
              <a:rPr lang="en-US" sz="1800" dirty="0"/>
              <a:t> al </a:t>
            </a:r>
            <a:r>
              <a:rPr lang="en-US" sz="1800" dirty="0" err="1"/>
              <a:t>ciclo</a:t>
            </a:r>
            <a:r>
              <a:rPr lang="en-US" sz="1800" dirty="0"/>
              <a:t> de Krebs, </a:t>
            </a:r>
            <a:r>
              <a:rPr lang="en-US" sz="1800" dirty="0" err="1"/>
              <a:t>evitando</a:t>
            </a:r>
            <a:r>
              <a:rPr lang="en-US" sz="1800" dirty="0"/>
              <a:t> el </a:t>
            </a:r>
            <a:r>
              <a:rPr lang="en-US" sz="1800" dirty="0" err="1"/>
              <a:t>uso</a:t>
            </a:r>
            <a:r>
              <a:rPr lang="en-US" sz="1800" dirty="0"/>
              <a:t> de ADP, </a:t>
            </a:r>
            <a:r>
              <a:rPr lang="en-US" sz="1800" dirty="0" err="1"/>
              <a:t>pero</a:t>
            </a:r>
            <a:r>
              <a:rPr lang="en-US" sz="1800" dirty="0"/>
              <a:t> </a:t>
            </a:r>
            <a:r>
              <a:rPr lang="en-US" sz="1800" dirty="0" err="1"/>
              <a:t>generando</a:t>
            </a:r>
            <a:r>
              <a:rPr lang="en-US" sz="1800" dirty="0"/>
              <a:t> Pi.</a:t>
            </a:r>
          </a:p>
          <a:p>
            <a:pPr indent="-228600">
              <a:buFont typeface="Arial" panose="020B0604020202020204" pitchFamily="34" charset="0"/>
              <a:buChar char="•"/>
            </a:pPr>
            <a:r>
              <a:rPr lang="en-US" sz="1800" dirty="0"/>
              <a:t>Las </a:t>
            </a:r>
            <a:r>
              <a:rPr lang="en-US" sz="1800" dirty="0" err="1"/>
              <a:t>derivaciones</a:t>
            </a:r>
            <a:r>
              <a:rPr lang="en-US" sz="1800" dirty="0"/>
              <a:t> de la </a:t>
            </a:r>
            <a:r>
              <a:rPr lang="en-US" sz="1800" dirty="0" err="1"/>
              <a:t>glucólisis</a:t>
            </a:r>
            <a:r>
              <a:rPr lang="en-US" sz="1800" dirty="0"/>
              <a:t> </a:t>
            </a:r>
            <a:r>
              <a:rPr lang="en-US" sz="1800" dirty="0" err="1"/>
              <a:t>mantienen</a:t>
            </a:r>
            <a:r>
              <a:rPr lang="en-US" sz="1800" dirty="0"/>
              <a:t> el </a:t>
            </a:r>
            <a:r>
              <a:rPr lang="en-US" sz="1800" dirty="0" err="1"/>
              <a:t>flujo</a:t>
            </a:r>
            <a:r>
              <a:rPr lang="en-US" sz="1800" dirty="0"/>
              <a:t> del </a:t>
            </a:r>
            <a:r>
              <a:rPr lang="en-US" sz="1800" dirty="0" err="1"/>
              <a:t>carbono</a:t>
            </a:r>
            <a:r>
              <a:rPr lang="en-US" sz="1800" dirty="0"/>
              <a:t> </a:t>
            </a:r>
            <a:r>
              <a:rPr lang="en-US" sz="1800" dirty="0" err="1"/>
              <a:t>disminuyendo</a:t>
            </a:r>
            <a:r>
              <a:rPr lang="en-US" sz="1800" dirty="0"/>
              <a:t> el </a:t>
            </a:r>
            <a:r>
              <a:rPr lang="en-US" sz="1800" dirty="0" err="1"/>
              <a:t>gasto</a:t>
            </a:r>
            <a:r>
              <a:rPr lang="en-US" sz="1800" dirty="0"/>
              <a:t> de ATP, ADP o Pi, al </a:t>
            </a:r>
            <a:r>
              <a:rPr lang="en-US" sz="1800" dirty="0" err="1"/>
              <a:t>mismo</a:t>
            </a:r>
            <a:r>
              <a:rPr lang="en-US" sz="1800" dirty="0"/>
              <a:t> </a:t>
            </a:r>
            <a:r>
              <a:rPr lang="en-US" sz="1800" dirty="0" err="1"/>
              <a:t>tiempo</a:t>
            </a:r>
            <a:r>
              <a:rPr lang="en-US" sz="1800" dirty="0"/>
              <a:t> que se </a:t>
            </a:r>
            <a:r>
              <a:rPr lang="en-US" sz="1800" dirty="0" err="1"/>
              <a:t>generan</a:t>
            </a:r>
            <a:r>
              <a:rPr lang="en-US" sz="1800" dirty="0"/>
              <a:t> </a:t>
            </a:r>
            <a:r>
              <a:rPr lang="en-US" sz="1800" dirty="0" err="1"/>
              <a:t>ácidos</a:t>
            </a:r>
            <a:r>
              <a:rPr lang="en-US" sz="1800" dirty="0"/>
              <a:t> </a:t>
            </a:r>
            <a:r>
              <a:rPr lang="en-US" sz="1800" dirty="0" err="1"/>
              <a:t>orgánicos</a:t>
            </a:r>
            <a:r>
              <a:rPr lang="en-US" sz="1800" dirty="0"/>
              <a:t> que son </a:t>
            </a:r>
            <a:r>
              <a:rPr lang="en-US" sz="1800" dirty="0" err="1"/>
              <a:t>exudados</a:t>
            </a:r>
            <a:r>
              <a:rPr lang="en-US" sz="1800" dirty="0"/>
              <a:t> al </a:t>
            </a:r>
            <a:r>
              <a:rPr lang="en-US" sz="1800" dirty="0" err="1"/>
              <a:t>suelo</a:t>
            </a:r>
            <a:r>
              <a:rPr lang="en-US" sz="1800" dirty="0"/>
              <a:t>, </a:t>
            </a:r>
            <a:r>
              <a:rPr lang="en-US" sz="1800" dirty="0" err="1"/>
              <a:t>donde</a:t>
            </a:r>
            <a:r>
              <a:rPr lang="en-US" sz="1800" dirty="0"/>
              <a:t> </a:t>
            </a:r>
            <a:r>
              <a:rPr lang="en-US" sz="1800" dirty="0" err="1"/>
              <a:t>favorecen</a:t>
            </a:r>
            <a:r>
              <a:rPr lang="en-US" sz="1800" dirty="0"/>
              <a:t> la </a:t>
            </a:r>
            <a:r>
              <a:rPr lang="en-US" sz="1800" dirty="0" err="1"/>
              <a:t>liberación</a:t>
            </a:r>
            <a:r>
              <a:rPr lang="en-US" sz="1800" dirty="0"/>
              <a:t> del </a:t>
            </a:r>
            <a:r>
              <a:rPr lang="en-US" sz="1800" dirty="0" err="1"/>
              <a:t>fósforo</a:t>
            </a:r>
            <a:r>
              <a:rPr lang="en-US" sz="1800" dirty="0"/>
              <a:t>  </a:t>
            </a:r>
            <a:r>
              <a:rPr lang="en-US" sz="1800" dirty="0" err="1"/>
              <a:t>unido</a:t>
            </a:r>
            <a:r>
              <a:rPr lang="en-US" sz="1800" dirty="0"/>
              <a:t> a </a:t>
            </a:r>
            <a:r>
              <a:rPr lang="en-US" sz="1800" dirty="0" err="1"/>
              <a:t>minerales</a:t>
            </a:r>
            <a:r>
              <a:rPr lang="en-US" sz="1800" dirty="0"/>
              <a:t>.</a:t>
            </a:r>
          </a:p>
        </p:txBody>
      </p:sp>
    </p:spTree>
    <p:extLst>
      <p:ext uri="{BB962C8B-B14F-4D97-AF65-F5344CB8AC3E}">
        <p14:creationId xmlns:p14="http://schemas.microsoft.com/office/powerpoint/2010/main" val="1548094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Freeform: Shape 66">
            <a:extLst>
              <a:ext uri="{FF2B5EF4-FFF2-40B4-BE49-F238E27FC236}">
                <a16:creationId xmlns:a16="http://schemas.microsoft.com/office/drawing/2014/main" id="{F60FCA6E-0894-46CD-BD49-5955A51E00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1955" y="5346696"/>
            <a:ext cx="5360045" cy="1511304"/>
          </a:xfrm>
          <a:custGeom>
            <a:avLst/>
            <a:gdLst>
              <a:gd name="connsiteX0" fmla="*/ 4545473 w 5360045"/>
              <a:gd name="connsiteY0" fmla="*/ 0 h 1511304"/>
              <a:gd name="connsiteX1" fmla="*/ 5360045 w 5360045"/>
              <a:gd name="connsiteY1" fmla="*/ 0 h 1511304"/>
              <a:gd name="connsiteX2" fmla="*/ 5360045 w 5360045"/>
              <a:gd name="connsiteY2" fmla="*/ 1046730 h 1511304"/>
              <a:gd name="connsiteX3" fmla="*/ 5360045 w 5360045"/>
              <a:gd name="connsiteY3" fmla="*/ 1508760 h 1511304"/>
              <a:gd name="connsiteX4" fmla="*/ 5360045 w 5360045"/>
              <a:gd name="connsiteY4" fmla="*/ 1511304 h 1511304"/>
              <a:gd name="connsiteX5" fmla="*/ 4545474 w 5360045"/>
              <a:gd name="connsiteY5" fmla="*/ 1511304 h 1511304"/>
              <a:gd name="connsiteX6" fmla="*/ 2525897 w 5360045"/>
              <a:gd name="connsiteY6" fmla="*/ 1511304 h 1511304"/>
              <a:gd name="connsiteX7" fmla="*/ 0 w 5360045"/>
              <a:gd name="connsiteY7" fmla="*/ 1511304 h 1511304"/>
              <a:gd name="connsiteX8" fmla="*/ 697617 w 5360045"/>
              <a:gd name="connsiteY8" fmla="*/ 3 h 1511304"/>
              <a:gd name="connsiteX9" fmla="*/ 4545473 w 5360045"/>
              <a:gd name="connsiteY9"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0045" h="1511304">
                <a:moveTo>
                  <a:pt x="4545473" y="0"/>
                </a:moveTo>
                <a:lnTo>
                  <a:pt x="5360045" y="0"/>
                </a:lnTo>
                <a:lnTo>
                  <a:pt x="5360045" y="1046730"/>
                </a:lnTo>
                <a:lnTo>
                  <a:pt x="5360045" y="1508760"/>
                </a:lnTo>
                <a:lnTo>
                  <a:pt x="5360045" y="1511304"/>
                </a:lnTo>
                <a:lnTo>
                  <a:pt x="4545474" y="1511304"/>
                </a:lnTo>
                <a:lnTo>
                  <a:pt x="2525897" y="1511304"/>
                </a:lnTo>
                <a:lnTo>
                  <a:pt x="0" y="1511304"/>
                </a:lnTo>
                <a:lnTo>
                  <a:pt x="697617" y="3"/>
                </a:lnTo>
                <a:lnTo>
                  <a:pt x="4545473" y="3"/>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4" name="Freeform: Shape 68">
            <a:extLst>
              <a:ext uri="{FF2B5EF4-FFF2-40B4-BE49-F238E27FC236}">
                <a16:creationId xmlns:a16="http://schemas.microsoft.com/office/drawing/2014/main" id="{E78C6E4B-A1F1-4B6C-97EC-BE997495D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46694"/>
            <a:ext cx="7346605" cy="1511306"/>
          </a:xfrm>
          <a:custGeom>
            <a:avLst/>
            <a:gdLst>
              <a:gd name="connsiteX0" fmla="*/ 0 w 7346605"/>
              <a:gd name="connsiteY0" fmla="*/ 0 h 1511306"/>
              <a:gd name="connsiteX1" fmla="*/ 239486 w 7346605"/>
              <a:gd name="connsiteY1" fmla="*/ 0 h 1511306"/>
              <a:gd name="connsiteX2" fmla="*/ 1209568 w 7346605"/>
              <a:gd name="connsiteY2" fmla="*/ 0 h 1511306"/>
              <a:gd name="connsiteX3" fmla="*/ 2405743 w 7346605"/>
              <a:gd name="connsiteY3" fmla="*/ 0 h 1511306"/>
              <a:gd name="connsiteX4" fmla="*/ 2405743 w 7346605"/>
              <a:gd name="connsiteY4" fmla="*/ 2544 h 1511306"/>
              <a:gd name="connsiteX5" fmla="*/ 2801131 w 7346605"/>
              <a:gd name="connsiteY5" fmla="*/ 2544 h 1511306"/>
              <a:gd name="connsiteX6" fmla="*/ 2801131 w 7346605"/>
              <a:gd name="connsiteY6" fmla="*/ 0 h 1511306"/>
              <a:gd name="connsiteX7" fmla="*/ 7346605 w 7346605"/>
              <a:gd name="connsiteY7" fmla="*/ 0 h 1511306"/>
              <a:gd name="connsiteX8" fmla="*/ 6648988 w 7346605"/>
              <a:gd name="connsiteY8" fmla="*/ 1511301 h 1511306"/>
              <a:gd name="connsiteX9" fmla="*/ 2801132 w 7346605"/>
              <a:gd name="connsiteY9" fmla="*/ 1511301 h 1511306"/>
              <a:gd name="connsiteX10" fmla="*/ 2801132 w 7346605"/>
              <a:gd name="connsiteY10" fmla="*/ 1511304 h 1511306"/>
              <a:gd name="connsiteX11" fmla="*/ 2405743 w 7346605"/>
              <a:gd name="connsiteY11" fmla="*/ 1511304 h 1511306"/>
              <a:gd name="connsiteX12" fmla="*/ 2405743 w 7346605"/>
              <a:gd name="connsiteY12" fmla="*/ 1511306 h 1511306"/>
              <a:gd name="connsiteX13" fmla="*/ 1333411 w 7346605"/>
              <a:gd name="connsiteY13" fmla="*/ 1511306 h 1511306"/>
              <a:gd name="connsiteX14" fmla="*/ 1219208 w 7346605"/>
              <a:gd name="connsiteY14" fmla="*/ 1511306 h 1511306"/>
              <a:gd name="connsiteX15" fmla="*/ 1209568 w 7346605"/>
              <a:gd name="connsiteY15" fmla="*/ 1511306 h 1511306"/>
              <a:gd name="connsiteX16" fmla="*/ 239486 w 7346605"/>
              <a:gd name="connsiteY16" fmla="*/ 1511306 h 1511306"/>
              <a:gd name="connsiteX17" fmla="*/ 0 w 7346605"/>
              <a:gd name="connsiteY17"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6605" h="1511306">
                <a:moveTo>
                  <a:pt x="0" y="0"/>
                </a:moveTo>
                <a:lnTo>
                  <a:pt x="239486" y="0"/>
                </a:lnTo>
                <a:lnTo>
                  <a:pt x="1209568" y="0"/>
                </a:lnTo>
                <a:lnTo>
                  <a:pt x="2405743" y="0"/>
                </a:lnTo>
                <a:lnTo>
                  <a:pt x="2405743" y="2544"/>
                </a:lnTo>
                <a:lnTo>
                  <a:pt x="2801131" y="2544"/>
                </a:lnTo>
                <a:lnTo>
                  <a:pt x="2801131" y="0"/>
                </a:lnTo>
                <a:lnTo>
                  <a:pt x="7346605" y="0"/>
                </a:lnTo>
                <a:lnTo>
                  <a:pt x="6648988" y="1511301"/>
                </a:lnTo>
                <a:lnTo>
                  <a:pt x="2801132" y="1511301"/>
                </a:lnTo>
                <a:lnTo>
                  <a:pt x="2801132" y="1511304"/>
                </a:lnTo>
                <a:lnTo>
                  <a:pt x="2405743" y="1511304"/>
                </a:lnTo>
                <a:lnTo>
                  <a:pt x="2405743" y="1511306"/>
                </a:lnTo>
                <a:lnTo>
                  <a:pt x="1333411" y="1511306"/>
                </a:lnTo>
                <a:lnTo>
                  <a:pt x="1219208" y="1511306"/>
                </a:lnTo>
                <a:lnTo>
                  <a:pt x="1209568" y="1511306"/>
                </a:lnTo>
                <a:lnTo>
                  <a:pt x="239486" y="1511306"/>
                </a:lnTo>
                <a:lnTo>
                  <a:pt x="0" y="1511306"/>
                </a:lnTo>
                <a:close/>
              </a:path>
            </a:pathLst>
          </a:cu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3" name="Título 2"/>
          <p:cNvSpPr>
            <a:spLocks noGrp="1"/>
          </p:cNvSpPr>
          <p:nvPr>
            <p:ph type="title"/>
          </p:nvPr>
        </p:nvSpPr>
        <p:spPr>
          <a:xfrm>
            <a:off x="178224" y="1824782"/>
            <a:ext cx="3693131" cy="1096331"/>
          </a:xfrm>
        </p:spPr>
        <p:txBody>
          <a:bodyPr>
            <a:normAutofit/>
          </a:bodyPr>
          <a:lstStyle/>
          <a:p>
            <a:r>
              <a:rPr lang="es-ES" sz="3200" dirty="0">
                <a:solidFill>
                  <a:srgbClr val="303030"/>
                </a:solidFill>
              </a:rPr>
              <a:t>Modificaciones en la cadena respiratoria</a:t>
            </a:r>
          </a:p>
        </p:txBody>
      </p:sp>
      <p:pic>
        <p:nvPicPr>
          <p:cNvPr id="6" name="Imagen 5">
            <a:extLst>
              <a:ext uri="{FF2B5EF4-FFF2-40B4-BE49-F238E27FC236}">
                <a16:creationId xmlns:a16="http://schemas.microsoft.com/office/drawing/2014/main" id="{9C4C34E9-E745-AD46-9662-C460A3CE98EA}"/>
              </a:ext>
            </a:extLst>
          </p:cNvPr>
          <p:cNvPicPr>
            <a:picLocks noChangeAspect="1"/>
          </p:cNvPicPr>
          <p:nvPr/>
        </p:nvPicPr>
        <p:blipFill rotWithShape="1">
          <a:blip r:embed="rId2"/>
          <a:srcRect l="11518" t="9580" r="5604" b="11045"/>
          <a:stretch/>
        </p:blipFill>
        <p:spPr>
          <a:xfrm>
            <a:off x="4664736" y="104806"/>
            <a:ext cx="6957771" cy="5129074"/>
          </a:xfrm>
          <a:prstGeom prst="rect">
            <a:avLst/>
          </a:prstGeom>
        </p:spPr>
      </p:pic>
      <p:sp>
        <p:nvSpPr>
          <p:cNvPr id="2" name="Rectángulo 1"/>
          <p:cNvSpPr/>
          <p:nvPr/>
        </p:nvSpPr>
        <p:spPr>
          <a:xfrm>
            <a:off x="273227" y="5485301"/>
            <a:ext cx="6096000" cy="1200329"/>
          </a:xfrm>
          <a:prstGeom prst="rect">
            <a:avLst/>
          </a:prstGeom>
        </p:spPr>
        <p:txBody>
          <a:bodyPr>
            <a:spAutoFit/>
          </a:bodyPr>
          <a:lstStyle/>
          <a:p>
            <a:r>
              <a:rPr lang="es-ES" dirty="0"/>
              <a:t>Con la inhibición de la respiración se produce la activación de vías oxidativas en las que no ocurre </a:t>
            </a:r>
            <a:r>
              <a:rPr lang="es-ES" dirty="0" err="1"/>
              <a:t>fosforilación</a:t>
            </a:r>
            <a:r>
              <a:rPr lang="es-ES" dirty="0"/>
              <a:t> (oxidasa alterna), que causa la disminución del gradiente electroquímico de protones, mientras continúa el transporte de electrones.</a:t>
            </a:r>
          </a:p>
        </p:txBody>
      </p:sp>
      <p:sp>
        <p:nvSpPr>
          <p:cNvPr id="5" name="Rectángulo 4"/>
          <p:cNvSpPr/>
          <p:nvPr/>
        </p:nvSpPr>
        <p:spPr>
          <a:xfrm>
            <a:off x="7619832" y="5485301"/>
            <a:ext cx="4447674" cy="923330"/>
          </a:xfrm>
          <a:prstGeom prst="rect">
            <a:avLst/>
          </a:prstGeom>
        </p:spPr>
        <p:txBody>
          <a:bodyPr wrap="square">
            <a:spAutoFit/>
          </a:bodyPr>
          <a:lstStyle/>
          <a:p>
            <a:r>
              <a:rPr lang="es-ES" dirty="0">
                <a:solidFill>
                  <a:schemeClr val="bg1"/>
                </a:solidFill>
              </a:rPr>
              <a:t>Bajos niveles de ADP y Pi pueden causar una elevada relación ATP/ADP, lo cual inhibe la respiración.</a:t>
            </a:r>
          </a:p>
        </p:txBody>
      </p:sp>
    </p:spTree>
    <p:extLst>
      <p:ext uri="{BB962C8B-B14F-4D97-AF65-F5344CB8AC3E}">
        <p14:creationId xmlns:p14="http://schemas.microsoft.com/office/powerpoint/2010/main" val="3754182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829781" y="2745736"/>
            <a:ext cx="3698803" cy="1366528"/>
          </a:xfrm>
          <a:solidFill>
            <a:srgbClr val="FFFFFF"/>
          </a:solidFill>
          <a:ln w="25400" cap="sq">
            <a:solidFill>
              <a:srgbClr val="404040"/>
            </a:solidFill>
            <a:miter lim="800000"/>
          </a:ln>
        </p:spPr>
        <p:txBody>
          <a:bodyPr>
            <a:noAutofit/>
          </a:bodyPr>
          <a:lstStyle/>
          <a:p>
            <a:pPr algn="ctr"/>
            <a:r>
              <a:rPr lang="es-ES" sz="3200" dirty="0">
                <a:solidFill>
                  <a:srgbClr val="262626"/>
                </a:solidFill>
              </a:rPr>
              <a:t>Alteraciones en el metabolismo secundario</a:t>
            </a:r>
          </a:p>
        </p:txBody>
      </p:sp>
      <p:sp>
        <p:nvSpPr>
          <p:cNvPr id="3" name="Marcador de contenido 2"/>
          <p:cNvSpPr>
            <a:spLocks noGrp="1"/>
          </p:cNvSpPr>
          <p:nvPr>
            <p:ph idx="1"/>
          </p:nvPr>
        </p:nvSpPr>
        <p:spPr>
          <a:xfrm>
            <a:off x="6049182" y="802638"/>
            <a:ext cx="5408696" cy="5252722"/>
          </a:xfrm>
        </p:spPr>
        <p:txBody>
          <a:bodyPr anchor="ctr">
            <a:normAutofit/>
          </a:bodyPr>
          <a:lstStyle/>
          <a:p>
            <a:pPr marL="45720" indent="0">
              <a:buNone/>
            </a:pPr>
            <a:r>
              <a:rPr lang="es-ES" sz="1800" dirty="0"/>
              <a:t>Se induce la producción de metabolitos secundarios como:</a:t>
            </a:r>
          </a:p>
          <a:p>
            <a:endParaRPr lang="es-ES" sz="1800" dirty="0"/>
          </a:p>
          <a:p>
            <a:pPr lvl="1"/>
            <a:r>
              <a:rPr lang="es-ES" sz="1800" dirty="0"/>
              <a:t>Flavonoides </a:t>
            </a:r>
          </a:p>
          <a:p>
            <a:pPr lvl="1"/>
            <a:r>
              <a:rPr lang="es-ES" sz="1800" dirty="0"/>
              <a:t>Antocianinas </a:t>
            </a:r>
          </a:p>
          <a:p>
            <a:pPr lvl="1"/>
            <a:r>
              <a:rPr lang="es-ES" sz="1800" dirty="0"/>
              <a:t>Alcaloides</a:t>
            </a:r>
          </a:p>
          <a:p>
            <a:pPr lvl="1"/>
            <a:endParaRPr lang="es-ES" sz="1800" dirty="0"/>
          </a:p>
          <a:p>
            <a:pPr marL="274320" lvl="1" indent="0">
              <a:buNone/>
            </a:pPr>
            <a:r>
              <a:rPr lang="es-ES" sz="1800" dirty="0"/>
              <a:t>Algunos de estos compuestos son producidos por las plantas expuestas a varios tipos de estrés. Las antocianinas se sobre producen en hojas senescentes y en plantas que crecen en condiciones de deficiencia de P, y son responsables de la adquisición de coloraciones rojizas o púrpuras.</a:t>
            </a:r>
          </a:p>
        </p:txBody>
      </p:sp>
      <p:sp>
        <p:nvSpPr>
          <p:cNvPr id="4" name="Marcador de contenido 2"/>
          <p:cNvSpPr txBox="1">
            <a:spLocks/>
          </p:cNvSpPr>
          <p:nvPr/>
        </p:nvSpPr>
        <p:spPr>
          <a:xfrm>
            <a:off x="1145649" y="2162287"/>
            <a:ext cx="9872871" cy="4038600"/>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endParaRPr lang="es-ES" dirty="0"/>
          </a:p>
        </p:txBody>
      </p:sp>
    </p:spTree>
    <p:extLst>
      <p:ext uri="{BB962C8B-B14F-4D97-AF65-F5344CB8AC3E}">
        <p14:creationId xmlns:p14="http://schemas.microsoft.com/office/powerpoint/2010/main" val="3161760274"/>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Top Corners Rounded 8">
            <a:extLst>
              <a:ext uri="{FF2B5EF4-FFF2-40B4-BE49-F238E27FC236}">
                <a16:creationId xmlns:a16="http://schemas.microsoft.com/office/drawing/2014/main" id="{3BAF1561-20C4-41FD-A35F-BF2B9E727F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29466" y="996722"/>
            <a:ext cx="5923488" cy="4864556"/>
          </a:xfrm>
          <a:prstGeom prst="round2SameRect">
            <a:avLst>
              <a:gd name="adj1" fmla="val 3762"/>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Top Corners Rounded 10">
            <a:extLst>
              <a:ext uri="{FF2B5EF4-FFF2-40B4-BE49-F238E27FC236}">
                <a16:creationId xmlns:a16="http://schemas.microsoft.com/office/drawing/2014/main" id="{839DC788-B140-4F3E-A91E-CB3E70ED9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57200" y="1050468"/>
            <a:ext cx="5609397" cy="4757058"/>
          </a:xfrm>
          <a:prstGeom prst="round2SameRect">
            <a:avLst>
              <a:gd name="adj1" fmla="val 2061"/>
              <a:gd name="adj2" fmla="val 0"/>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321733" y="981091"/>
            <a:ext cx="4092951" cy="1624457"/>
          </a:xfrm>
        </p:spPr>
        <p:txBody>
          <a:bodyPr>
            <a:normAutofit/>
          </a:bodyPr>
          <a:lstStyle/>
          <a:p>
            <a:r>
              <a:rPr lang="es-ES" sz="3200" dirty="0">
                <a:solidFill>
                  <a:schemeClr val="bg1"/>
                </a:solidFill>
              </a:rPr>
              <a:t>Alteraciones en las membranas</a:t>
            </a:r>
          </a:p>
        </p:txBody>
      </p:sp>
      <p:cxnSp>
        <p:nvCxnSpPr>
          <p:cNvPr id="13" name="Straight Connector 12">
            <a:extLst>
              <a:ext uri="{FF2B5EF4-FFF2-40B4-BE49-F238E27FC236}">
                <a16:creationId xmlns:a16="http://schemas.microsoft.com/office/drawing/2014/main" id="{FC18D930-0EEE-448F-ABF1-2AA3C83DA5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071" y="2705800"/>
            <a:ext cx="1597456" cy="0"/>
          </a:xfrm>
          <a:prstGeom prst="line">
            <a:avLst/>
          </a:prstGeom>
          <a:ln w="508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p:cNvSpPr>
            <a:spLocks noGrp="1"/>
          </p:cNvSpPr>
          <p:nvPr>
            <p:ph idx="1"/>
          </p:nvPr>
        </p:nvSpPr>
        <p:spPr>
          <a:xfrm>
            <a:off x="321733" y="2834809"/>
            <a:ext cx="4092951" cy="3042099"/>
          </a:xfrm>
        </p:spPr>
        <p:txBody>
          <a:bodyPr anchor="t">
            <a:normAutofit/>
          </a:bodyPr>
          <a:lstStyle/>
          <a:p>
            <a:r>
              <a:rPr lang="es-ES" sz="1800" dirty="0">
                <a:solidFill>
                  <a:schemeClr val="bg1"/>
                </a:solidFill>
              </a:rPr>
              <a:t>Los fosfolípidos de las membranas son sustituidos por </a:t>
            </a:r>
            <a:r>
              <a:rPr lang="es-ES" sz="1800" dirty="0" err="1">
                <a:solidFill>
                  <a:schemeClr val="bg1"/>
                </a:solidFill>
              </a:rPr>
              <a:t>sulfolípidos</a:t>
            </a:r>
            <a:r>
              <a:rPr lang="es-ES" sz="1800" dirty="0">
                <a:solidFill>
                  <a:schemeClr val="bg1"/>
                </a:solidFill>
              </a:rPr>
              <a:t>.</a:t>
            </a:r>
          </a:p>
          <a:p>
            <a:pPr marL="0" indent="0">
              <a:buNone/>
            </a:pPr>
            <a:endParaRPr lang="es-ES" sz="1800" dirty="0">
              <a:solidFill>
                <a:schemeClr val="bg1"/>
              </a:solidFill>
            </a:endParaRPr>
          </a:p>
          <a:p>
            <a:r>
              <a:rPr lang="es-ES" sz="1800" dirty="0">
                <a:solidFill>
                  <a:schemeClr val="bg1"/>
                </a:solidFill>
              </a:rPr>
              <a:t>También en las membranas de los </a:t>
            </a:r>
            <a:r>
              <a:rPr lang="es-ES" sz="1800" dirty="0" err="1">
                <a:solidFill>
                  <a:schemeClr val="bg1"/>
                </a:solidFill>
              </a:rPr>
              <a:t>tilacoides</a:t>
            </a:r>
            <a:r>
              <a:rPr lang="es-ES" sz="1800" dirty="0">
                <a:solidFill>
                  <a:schemeClr val="bg1"/>
                </a:solidFill>
              </a:rPr>
              <a:t> se sustituyen los fosfolípidos por </a:t>
            </a:r>
            <a:r>
              <a:rPr lang="es-ES" sz="1800" dirty="0" err="1">
                <a:solidFill>
                  <a:schemeClr val="bg1"/>
                </a:solidFill>
              </a:rPr>
              <a:t>sulfolípidos</a:t>
            </a:r>
            <a:r>
              <a:rPr lang="es-ES" sz="1800" dirty="0">
                <a:solidFill>
                  <a:schemeClr val="bg1"/>
                </a:solidFill>
              </a:rPr>
              <a:t>, lo cual hace posible el mantenimiento de la actividad fotosintética. </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3767" y="1183400"/>
            <a:ext cx="6542117" cy="4334151"/>
          </a:xfrm>
          <a:prstGeom prst="rect">
            <a:avLst/>
          </a:prstGeom>
        </p:spPr>
      </p:pic>
    </p:spTree>
    <p:extLst>
      <p:ext uri="{BB962C8B-B14F-4D97-AF65-F5344CB8AC3E}">
        <p14:creationId xmlns:p14="http://schemas.microsoft.com/office/powerpoint/2010/main" val="2533057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608B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p:cNvSpPr>
            <a:spLocks noGrp="1"/>
          </p:cNvSpPr>
          <p:nvPr>
            <p:ph type="title"/>
          </p:nvPr>
        </p:nvSpPr>
        <p:spPr>
          <a:xfrm>
            <a:off x="524256" y="4767072"/>
            <a:ext cx="6594189" cy="1625210"/>
          </a:xfrm>
        </p:spPr>
        <p:txBody>
          <a:bodyPr>
            <a:normAutofit/>
          </a:bodyPr>
          <a:lstStyle/>
          <a:p>
            <a:pPr algn="r"/>
            <a:r>
              <a:rPr lang="es-ES" sz="3200" dirty="0">
                <a:solidFill>
                  <a:srgbClr val="FFFFFF"/>
                </a:solidFill>
              </a:rPr>
              <a:t>Modificaciones en la vacuola</a:t>
            </a:r>
          </a:p>
        </p:txBody>
      </p:sp>
      <p:pic>
        <p:nvPicPr>
          <p:cNvPr id="5" name="Imagen 4">
            <a:extLst>
              <a:ext uri="{FF2B5EF4-FFF2-40B4-BE49-F238E27FC236}">
                <a16:creationId xmlns:a16="http://schemas.microsoft.com/office/drawing/2014/main" id="{31A72802-09CD-4447-A073-E551965C671E}"/>
              </a:ext>
            </a:extLst>
          </p:cNvPr>
          <p:cNvPicPr>
            <a:picLocks noChangeAspect="1"/>
          </p:cNvPicPr>
          <p:nvPr/>
        </p:nvPicPr>
        <p:blipFill rotWithShape="1">
          <a:blip r:embed="rId2"/>
          <a:srcRect t="712" r="1" b="19846"/>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p:cNvSpPr>
            <a:spLocks noGrp="1"/>
          </p:cNvSpPr>
          <p:nvPr>
            <p:ph idx="1"/>
          </p:nvPr>
        </p:nvSpPr>
        <p:spPr>
          <a:xfrm>
            <a:off x="8029319" y="917725"/>
            <a:ext cx="3424739" cy="4852362"/>
          </a:xfrm>
        </p:spPr>
        <p:txBody>
          <a:bodyPr anchor="ctr">
            <a:normAutofit/>
          </a:bodyPr>
          <a:lstStyle/>
          <a:p>
            <a:pPr marL="0" indent="0">
              <a:buNone/>
            </a:pPr>
            <a:r>
              <a:rPr lang="es-ES" sz="1800" dirty="0">
                <a:solidFill>
                  <a:srgbClr val="FFFFFF"/>
                </a:solidFill>
              </a:rPr>
              <a:t>El pirofosfato que es producido en el metabolismo secundario y en las reacciones de polimerización de macromoléculas, se almacena en la vacuola. En condiciones de deficiencia de fosfato, el pirofosfato es liberado al citoplasma donde participa en las reacciones de derivación de la glucólisis, para ayudar a mantener el flujo del carbono de la glucólisis al ciclo de Krebs. </a:t>
            </a:r>
          </a:p>
        </p:txBody>
      </p:sp>
    </p:spTree>
    <p:extLst>
      <p:ext uri="{BB962C8B-B14F-4D97-AF65-F5344CB8AC3E}">
        <p14:creationId xmlns:p14="http://schemas.microsoft.com/office/powerpoint/2010/main" val="3701083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65125"/>
            <a:ext cx="12192000" cy="1325563"/>
          </a:xfrm>
          <a:solidFill>
            <a:schemeClr val="bg2">
              <a:lumMod val="75000"/>
            </a:schemeClr>
          </a:solidFill>
          <a:ln>
            <a:noFill/>
          </a:ln>
        </p:spPr>
        <p:txBody>
          <a:bodyPr/>
          <a:lstStyle/>
          <a:p>
            <a:r>
              <a:rPr lang="es-ES" b="1" dirty="0">
                <a:solidFill>
                  <a:schemeClr val="bg1"/>
                </a:solidFill>
                <a:latin typeface="Calibri" panose="020F0502020204030204" pitchFamily="34" charset="0"/>
                <a:cs typeface="Calibri" panose="020F0502020204030204" pitchFamily="34" charset="0"/>
              </a:rPr>
              <a:t>         </a:t>
            </a:r>
            <a:r>
              <a:rPr lang="es-ES" sz="3200" b="1" dirty="0">
                <a:solidFill>
                  <a:schemeClr val="bg1"/>
                </a:solidFill>
                <a:latin typeface="Calibri" panose="020F0502020204030204" pitchFamily="34" charset="0"/>
                <a:cs typeface="Calibri" panose="020F0502020204030204" pitchFamily="34" charset="0"/>
              </a:rPr>
              <a:t>Bibliografía</a:t>
            </a:r>
          </a:p>
        </p:txBody>
      </p:sp>
      <p:sp>
        <p:nvSpPr>
          <p:cNvPr id="3" name="Marcador de contenido 2"/>
          <p:cNvSpPr>
            <a:spLocks noGrp="1"/>
          </p:cNvSpPr>
          <p:nvPr>
            <p:ph idx="1"/>
          </p:nvPr>
        </p:nvSpPr>
        <p:spPr>
          <a:xfrm>
            <a:off x="1235030" y="2506662"/>
            <a:ext cx="9809018" cy="2219717"/>
          </a:xfrm>
          <a:solidFill>
            <a:schemeClr val="bg2">
              <a:lumMod val="25000"/>
            </a:schemeClr>
          </a:solidFill>
        </p:spPr>
        <p:txBody>
          <a:bodyPr>
            <a:normAutofit/>
          </a:bodyPr>
          <a:lstStyle/>
          <a:p>
            <a:r>
              <a:rPr lang="es-MX" sz="1800" dirty="0" err="1">
                <a:solidFill>
                  <a:schemeClr val="bg1"/>
                </a:solidFill>
              </a:rPr>
              <a:t>Plaxton</a:t>
            </a:r>
            <a:r>
              <a:rPr lang="es-MX" sz="1800" dirty="0">
                <a:solidFill>
                  <a:schemeClr val="bg1"/>
                </a:solidFill>
              </a:rPr>
              <a:t> WC and  </a:t>
            </a:r>
            <a:r>
              <a:rPr lang="es-MX" sz="1800" dirty="0" err="1">
                <a:solidFill>
                  <a:schemeClr val="bg1"/>
                </a:solidFill>
              </a:rPr>
              <a:t>Tran</a:t>
            </a:r>
            <a:r>
              <a:rPr lang="es-MX" sz="1800" dirty="0">
                <a:solidFill>
                  <a:schemeClr val="bg1"/>
                </a:solidFill>
              </a:rPr>
              <a:t> HT. 2011. </a:t>
            </a:r>
            <a:r>
              <a:rPr lang="es-MX" sz="1800" dirty="0" err="1">
                <a:solidFill>
                  <a:schemeClr val="bg1"/>
                </a:solidFill>
              </a:rPr>
              <a:t>Metabolic</a:t>
            </a:r>
            <a:r>
              <a:rPr lang="es-MX" sz="1800" dirty="0">
                <a:solidFill>
                  <a:schemeClr val="bg1"/>
                </a:solidFill>
              </a:rPr>
              <a:t> </a:t>
            </a:r>
            <a:r>
              <a:rPr lang="es-MX" sz="1800" dirty="0" err="1">
                <a:solidFill>
                  <a:schemeClr val="bg1"/>
                </a:solidFill>
              </a:rPr>
              <a:t>adaptations</a:t>
            </a:r>
            <a:r>
              <a:rPr lang="es-MX" sz="1800" dirty="0">
                <a:solidFill>
                  <a:schemeClr val="bg1"/>
                </a:solidFill>
              </a:rPr>
              <a:t> of </a:t>
            </a:r>
            <a:r>
              <a:rPr lang="es-MX" sz="1800" dirty="0" err="1">
                <a:solidFill>
                  <a:schemeClr val="bg1"/>
                </a:solidFill>
              </a:rPr>
              <a:t>phosphate-starved</a:t>
            </a:r>
            <a:r>
              <a:rPr lang="es-MX" sz="1800" dirty="0">
                <a:solidFill>
                  <a:schemeClr val="bg1"/>
                </a:solidFill>
              </a:rPr>
              <a:t> </a:t>
            </a:r>
            <a:r>
              <a:rPr lang="es-MX" sz="1800" dirty="0" err="1">
                <a:solidFill>
                  <a:schemeClr val="bg1"/>
                </a:solidFill>
              </a:rPr>
              <a:t>plants</a:t>
            </a:r>
            <a:r>
              <a:rPr lang="es-MX" sz="1800" dirty="0">
                <a:solidFill>
                  <a:schemeClr val="bg1"/>
                </a:solidFill>
              </a:rPr>
              <a:t>. </a:t>
            </a:r>
            <a:r>
              <a:rPr lang="es-MX" sz="1800" dirty="0" err="1">
                <a:solidFill>
                  <a:schemeClr val="bg1"/>
                </a:solidFill>
              </a:rPr>
              <a:t>Plant</a:t>
            </a:r>
            <a:r>
              <a:rPr lang="es-MX" sz="1800" dirty="0">
                <a:solidFill>
                  <a:schemeClr val="bg1"/>
                </a:solidFill>
              </a:rPr>
              <a:t> </a:t>
            </a:r>
            <a:r>
              <a:rPr lang="es-MX" sz="1800" dirty="0" err="1">
                <a:solidFill>
                  <a:schemeClr val="bg1"/>
                </a:solidFill>
              </a:rPr>
              <a:t>Physiology</a:t>
            </a:r>
            <a:r>
              <a:rPr lang="es-MX" sz="1800" dirty="0">
                <a:solidFill>
                  <a:schemeClr val="bg1"/>
                </a:solidFill>
              </a:rPr>
              <a:t> 156:1006-1015</a:t>
            </a:r>
          </a:p>
          <a:p>
            <a:endParaRPr lang="es-MX" sz="1800" dirty="0">
              <a:solidFill>
                <a:schemeClr val="bg1"/>
              </a:solidFill>
            </a:endParaRPr>
          </a:p>
          <a:p>
            <a:r>
              <a:rPr lang="es-MX" sz="1800" dirty="0" err="1">
                <a:solidFill>
                  <a:schemeClr val="bg1"/>
                </a:solidFill>
              </a:rPr>
              <a:t>Vance</a:t>
            </a:r>
            <a:r>
              <a:rPr lang="es-MX" sz="1800" dirty="0">
                <a:solidFill>
                  <a:schemeClr val="bg1"/>
                </a:solidFill>
              </a:rPr>
              <a:t> CP, </a:t>
            </a:r>
            <a:r>
              <a:rPr lang="es-MX" sz="1800" dirty="0" err="1">
                <a:solidFill>
                  <a:schemeClr val="bg1"/>
                </a:solidFill>
              </a:rPr>
              <a:t>Uhde</a:t>
            </a:r>
            <a:r>
              <a:rPr lang="es-MX" sz="1800" dirty="0">
                <a:solidFill>
                  <a:schemeClr val="bg1"/>
                </a:solidFill>
              </a:rPr>
              <a:t>-Stone C, Allan DL (2003) </a:t>
            </a:r>
            <a:r>
              <a:rPr lang="es-MX" sz="1800" dirty="0" err="1">
                <a:solidFill>
                  <a:schemeClr val="bg1"/>
                </a:solidFill>
              </a:rPr>
              <a:t>Phosphorus</a:t>
            </a:r>
            <a:r>
              <a:rPr lang="es-MX" sz="1800" dirty="0">
                <a:solidFill>
                  <a:schemeClr val="bg1"/>
                </a:solidFill>
              </a:rPr>
              <a:t> </a:t>
            </a:r>
            <a:r>
              <a:rPr lang="es-MX" sz="1800" dirty="0" err="1">
                <a:solidFill>
                  <a:schemeClr val="bg1"/>
                </a:solidFill>
              </a:rPr>
              <a:t>acquisition</a:t>
            </a:r>
            <a:r>
              <a:rPr lang="es-MX" sz="1800" dirty="0">
                <a:solidFill>
                  <a:schemeClr val="bg1"/>
                </a:solidFill>
              </a:rPr>
              <a:t> and use: </a:t>
            </a:r>
            <a:r>
              <a:rPr lang="es-MX" sz="1800" dirty="0" err="1">
                <a:solidFill>
                  <a:schemeClr val="bg1"/>
                </a:solidFill>
              </a:rPr>
              <a:t>critical</a:t>
            </a:r>
            <a:r>
              <a:rPr lang="es-MX" sz="1800" dirty="0">
                <a:solidFill>
                  <a:schemeClr val="bg1"/>
                </a:solidFill>
              </a:rPr>
              <a:t> </a:t>
            </a:r>
            <a:r>
              <a:rPr lang="es-MX" sz="1800" dirty="0" err="1">
                <a:solidFill>
                  <a:schemeClr val="bg1"/>
                </a:solidFill>
              </a:rPr>
              <a:t>adaptations</a:t>
            </a:r>
            <a:r>
              <a:rPr lang="es-MX" sz="1800" dirty="0">
                <a:solidFill>
                  <a:schemeClr val="bg1"/>
                </a:solidFill>
              </a:rPr>
              <a:t> </a:t>
            </a:r>
            <a:r>
              <a:rPr lang="es-MX" sz="1800" dirty="0" err="1">
                <a:solidFill>
                  <a:schemeClr val="bg1"/>
                </a:solidFill>
              </a:rPr>
              <a:t>by</a:t>
            </a:r>
            <a:r>
              <a:rPr lang="es-MX" sz="1800" dirty="0">
                <a:solidFill>
                  <a:schemeClr val="bg1"/>
                </a:solidFill>
              </a:rPr>
              <a:t> </a:t>
            </a:r>
            <a:r>
              <a:rPr lang="es-MX" sz="1800" dirty="0" err="1">
                <a:solidFill>
                  <a:schemeClr val="bg1"/>
                </a:solidFill>
              </a:rPr>
              <a:t>plants</a:t>
            </a:r>
            <a:r>
              <a:rPr lang="es-MX" sz="1800" dirty="0">
                <a:solidFill>
                  <a:schemeClr val="bg1"/>
                </a:solidFill>
              </a:rPr>
              <a:t> </a:t>
            </a:r>
            <a:r>
              <a:rPr lang="es-MX" sz="1800" dirty="0" err="1">
                <a:solidFill>
                  <a:schemeClr val="bg1"/>
                </a:solidFill>
              </a:rPr>
              <a:t>for</a:t>
            </a:r>
            <a:r>
              <a:rPr lang="es-MX" sz="1800" dirty="0">
                <a:solidFill>
                  <a:schemeClr val="bg1"/>
                </a:solidFill>
              </a:rPr>
              <a:t> </a:t>
            </a:r>
            <a:r>
              <a:rPr lang="es-MX" sz="1800" dirty="0" err="1">
                <a:solidFill>
                  <a:schemeClr val="bg1"/>
                </a:solidFill>
              </a:rPr>
              <a:t>securing</a:t>
            </a:r>
            <a:r>
              <a:rPr lang="es-MX" sz="1800" dirty="0">
                <a:solidFill>
                  <a:schemeClr val="bg1"/>
                </a:solidFill>
              </a:rPr>
              <a:t> a </a:t>
            </a:r>
            <a:r>
              <a:rPr lang="es-MX" sz="1800" dirty="0" err="1">
                <a:solidFill>
                  <a:schemeClr val="bg1"/>
                </a:solidFill>
              </a:rPr>
              <a:t>nonrenewable</a:t>
            </a:r>
            <a:r>
              <a:rPr lang="es-MX" sz="1800" dirty="0">
                <a:solidFill>
                  <a:schemeClr val="bg1"/>
                </a:solidFill>
              </a:rPr>
              <a:t> </a:t>
            </a:r>
            <a:r>
              <a:rPr lang="es-MX" sz="1800" dirty="0" err="1">
                <a:solidFill>
                  <a:schemeClr val="bg1"/>
                </a:solidFill>
              </a:rPr>
              <a:t>resource</a:t>
            </a:r>
            <a:r>
              <a:rPr lang="es-MX" sz="1800" dirty="0">
                <a:solidFill>
                  <a:schemeClr val="bg1"/>
                </a:solidFill>
              </a:rPr>
              <a:t>. New </a:t>
            </a:r>
            <a:r>
              <a:rPr lang="es-MX" sz="1800" dirty="0" err="1">
                <a:solidFill>
                  <a:schemeClr val="bg1"/>
                </a:solidFill>
              </a:rPr>
              <a:t>Phytologist</a:t>
            </a:r>
            <a:r>
              <a:rPr lang="es-MX" sz="1800" dirty="0">
                <a:solidFill>
                  <a:schemeClr val="bg1"/>
                </a:solidFill>
              </a:rPr>
              <a:t> 157:427–447</a:t>
            </a:r>
          </a:p>
          <a:p>
            <a:endParaRPr lang="es-ES" sz="1800" dirty="0"/>
          </a:p>
        </p:txBody>
      </p:sp>
    </p:spTree>
    <p:extLst>
      <p:ext uri="{BB962C8B-B14F-4D97-AF65-F5344CB8AC3E}">
        <p14:creationId xmlns:p14="http://schemas.microsoft.com/office/powerpoint/2010/main" val="268307063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685</Words>
  <Application>Microsoft Office PowerPoint</Application>
  <PresentationFormat>Panorámica</PresentationFormat>
  <Paragraphs>43</Paragraphs>
  <Slides>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vt:i4>
      </vt:variant>
    </vt:vector>
  </HeadingPairs>
  <TitlesOfParts>
    <vt:vector size="14" baseType="lpstr">
      <vt:lpstr>Arial</vt:lpstr>
      <vt:lpstr>Calibri</vt:lpstr>
      <vt:lpstr>Calibri Light</vt:lpstr>
      <vt:lpstr>Corbel</vt:lpstr>
      <vt:lpstr>Tema de Office</vt:lpstr>
      <vt:lpstr>Deficiencia de fósforo en las plantas</vt:lpstr>
      <vt:lpstr>Procesos metabólicos que ayudan a la aclimatación a la deficiencia de fósforo.</vt:lpstr>
      <vt:lpstr>Alteraciones metabólicas</vt:lpstr>
      <vt:lpstr>Alteraciones en la glucólisis</vt:lpstr>
      <vt:lpstr>Modificaciones en la cadena respiratoria</vt:lpstr>
      <vt:lpstr>Alteraciones en el metabolismo secundario</vt:lpstr>
      <vt:lpstr>Alteraciones en las membranas</vt:lpstr>
      <vt:lpstr>Modificaciones en la vacuola</vt:lpstr>
      <vt:lpstr>         Bibliografía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Deficiencia de fósforo en las plantas</dc:title>
  <dc:creator>Maria Sanchez Correa</dc:creator>
  <cp:lastModifiedBy>Gabriela A. López G.</cp:lastModifiedBy>
  <cp:revision>3</cp:revision>
  <dcterms:created xsi:type="dcterms:W3CDTF">2019-11-11T01:10:43Z</dcterms:created>
  <dcterms:modified xsi:type="dcterms:W3CDTF">2020-03-02T18:51:42Z</dcterms:modified>
</cp:coreProperties>
</file>